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144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_Аспект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/>
          <p:nvPr/>
        </p:nvGrpSpPr>
        <p:grpSpPr bwMode="auto">
          <a:xfrm>
            <a:off x="-7937" y="-7937"/>
            <a:ext cx="9170987" cy="6873875"/>
            <a:chOff x="-8466" y="-8468"/>
            <a:chExt cx="9171316" cy="6874935"/>
          </a:xfrm>
        </p:grpSpPr>
        <p:sp>
          <p:nvSpPr>
            <p:cNvPr id="2056" name="Straight Connector 27"/>
            <p:cNvSpPr>
              <a:spLocks noChangeShapeType="1"/>
            </p:cNvSpPr>
            <p:nvPr/>
          </p:nvSpPr>
          <p:spPr bwMode="auto">
            <a:xfrm flipV="1">
              <a:off x="5130456" y="4175239"/>
              <a:ext cx="4022869" cy="2683288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7" name="Straight Connector 28"/>
            <p:cNvSpPr>
              <a:spLocks noChangeShapeType="1"/>
            </p:cNvSpPr>
            <p:nvPr/>
          </p:nvSpPr>
          <p:spPr bwMode="auto">
            <a:xfrm>
              <a:off x="7043462" y="-529"/>
              <a:ext cx="1217656" cy="6859057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8" name="Freeform 29"/>
            <p:cNvSpPr>
              <a:spLocks noChangeShapeType="1"/>
            </p:cNvSpPr>
            <p:nvPr/>
          </p:nvSpPr>
          <p:spPr bwMode="auto">
            <a:xfrm>
              <a:off x="6892644" y="-529"/>
              <a:ext cx="2268619" cy="6866995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35686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9" name="Freeform 30"/>
            <p:cNvSpPr>
              <a:spLocks noChangeShapeType="1"/>
            </p:cNvSpPr>
            <p:nvPr/>
          </p:nvSpPr>
          <p:spPr bwMode="auto">
            <a:xfrm>
              <a:off x="7205393" y="-8468"/>
              <a:ext cx="194793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0" name="Freeform 31"/>
            <p:cNvSpPr>
              <a:spLocks noChangeShapeType="1"/>
            </p:cNvSpPr>
            <p:nvPr/>
          </p:nvSpPr>
          <p:spPr bwMode="auto">
            <a:xfrm>
              <a:off x="6638635" y="3919613"/>
              <a:ext cx="2513103" cy="2938915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1" name="Freeform 32"/>
            <p:cNvSpPr>
              <a:spLocks noChangeShapeType="1"/>
            </p:cNvSpPr>
            <p:nvPr/>
          </p:nvSpPr>
          <p:spPr bwMode="auto">
            <a:xfrm>
              <a:off x="7010123" y="-8468"/>
              <a:ext cx="214320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17B0E4">
                <a:alpha val="4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2" name="Freeform 33"/>
            <p:cNvSpPr>
              <a:spLocks noChangeShapeType="1"/>
            </p:cNvSpPr>
            <p:nvPr/>
          </p:nvSpPr>
          <p:spPr bwMode="auto">
            <a:xfrm>
              <a:off x="8296043" y="-8468"/>
              <a:ext cx="857281" cy="6866995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chemeClr val="accent2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3" name="Freeform 34"/>
            <p:cNvSpPr>
              <a:spLocks noChangeShapeType="1"/>
            </p:cNvSpPr>
            <p:nvPr/>
          </p:nvSpPr>
          <p:spPr bwMode="auto">
            <a:xfrm>
              <a:off x="8094425" y="-8468"/>
              <a:ext cx="1066838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rgbClr val="236292">
                <a:alpha val="81568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4" name="Freeform 35"/>
            <p:cNvSpPr>
              <a:spLocks noChangeShapeType="1"/>
            </p:cNvSpPr>
            <p:nvPr/>
          </p:nvSpPr>
          <p:spPr bwMode="auto">
            <a:xfrm>
              <a:off x="8069024" y="4894488"/>
              <a:ext cx="1093826" cy="1964040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5" name="Freeform 17"/>
            <p:cNvSpPr>
              <a:spLocks noChangeShapeType="1"/>
            </p:cNvSpPr>
            <p:nvPr/>
          </p:nvSpPr>
          <p:spPr bwMode="auto">
            <a:xfrm>
              <a:off x="-8466" y="-8468"/>
              <a:ext cx="863632" cy="5698416"/>
            </a:xfrm>
            <a:custGeom>
              <a:avLst/>
              <a:gdLst>
                <a:gd name="gd0" fmla="val 65536"/>
                <a:gd name="gd1" fmla="val 0"/>
                <a:gd name="gd2" fmla="val 8467"/>
                <a:gd name="gd3" fmla="val 863600"/>
                <a:gd name="gd4" fmla="val 0"/>
                <a:gd name="gd5" fmla="val 863600"/>
                <a:gd name="gd6" fmla="val 16934"/>
                <a:gd name="gd7" fmla="val 0"/>
                <a:gd name="gd8" fmla="val 5698067"/>
                <a:gd name="gd9" fmla="val 0"/>
                <a:gd name="gd10" fmla="val 8467"/>
                <a:gd name="gd11" fmla="*/ w 0 863600"/>
                <a:gd name="gd12" fmla="*/ h 0 5698067"/>
                <a:gd name="gd13" fmla="*/ w 21600 863600"/>
                <a:gd name="gd14" fmla="*/ h 21600 5698067"/>
              </a:gdLst>
              <a:ahLst/>
              <a:cxnLst/>
              <a:rect l="gd11" t="gd12" r="gd13" b="gd14"/>
              <a:pathLst>
                <a:path w="863600" h="56980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863600" h="56980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2051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2052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2053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4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5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_Аспект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74" name="Group 16"/>
          <p:cNvGrpSpPr/>
          <p:nvPr/>
        </p:nvGrpSpPr>
        <p:grpSpPr bwMode="auto">
          <a:xfrm>
            <a:off x="-7937" y="-7937"/>
            <a:ext cx="9170987" cy="6873875"/>
            <a:chOff x="-8467" y="-8468"/>
            <a:chExt cx="9171317" cy="6874935"/>
          </a:xfrm>
        </p:grpSpPr>
        <p:sp>
          <p:nvSpPr>
            <p:cNvPr id="3082" name="Freeform 6"/>
            <p:cNvSpPr>
              <a:spLocks noChangeShapeType="1"/>
            </p:cNvSpPr>
            <p:nvPr/>
          </p:nvSpPr>
          <p:spPr bwMode="auto">
            <a:xfrm>
              <a:off x="-8467" y="4013290"/>
              <a:ext cx="457217" cy="285317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3" name="Straight Connector 7"/>
            <p:cNvSpPr>
              <a:spLocks noChangeShapeType="1"/>
            </p:cNvSpPr>
            <p:nvPr/>
          </p:nvSpPr>
          <p:spPr bwMode="auto">
            <a:xfrm flipV="1">
              <a:off x="5130455" y="4175239"/>
              <a:ext cx="4022869" cy="2683288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4" name="Straight Connector 8"/>
            <p:cNvSpPr>
              <a:spLocks noChangeShapeType="1"/>
            </p:cNvSpPr>
            <p:nvPr/>
          </p:nvSpPr>
          <p:spPr bwMode="auto">
            <a:xfrm>
              <a:off x="7043462" y="-529"/>
              <a:ext cx="1217656" cy="6859057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5" name="Freeform 9"/>
            <p:cNvSpPr>
              <a:spLocks noChangeShapeType="1"/>
            </p:cNvSpPr>
            <p:nvPr/>
          </p:nvSpPr>
          <p:spPr bwMode="auto">
            <a:xfrm>
              <a:off x="6892644" y="-529"/>
              <a:ext cx="2268619" cy="6866995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35686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6" name="Freeform 10"/>
            <p:cNvSpPr>
              <a:spLocks noChangeShapeType="1"/>
            </p:cNvSpPr>
            <p:nvPr/>
          </p:nvSpPr>
          <p:spPr bwMode="auto">
            <a:xfrm>
              <a:off x="7205393" y="-8468"/>
              <a:ext cx="194793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7" name="Freeform 11"/>
            <p:cNvSpPr>
              <a:spLocks noChangeShapeType="1"/>
            </p:cNvSpPr>
            <p:nvPr/>
          </p:nvSpPr>
          <p:spPr bwMode="auto">
            <a:xfrm>
              <a:off x="6638634" y="3919613"/>
              <a:ext cx="2513103" cy="2938915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8" name="Freeform 12"/>
            <p:cNvSpPr>
              <a:spLocks noChangeShapeType="1"/>
            </p:cNvSpPr>
            <p:nvPr/>
          </p:nvSpPr>
          <p:spPr bwMode="auto">
            <a:xfrm>
              <a:off x="7010123" y="-8468"/>
              <a:ext cx="214320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17B0E4">
                <a:alpha val="4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9" name="Freeform 13"/>
            <p:cNvSpPr>
              <a:spLocks noChangeShapeType="1"/>
            </p:cNvSpPr>
            <p:nvPr/>
          </p:nvSpPr>
          <p:spPr bwMode="auto">
            <a:xfrm>
              <a:off x="8296043" y="-8468"/>
              <a:ext cx="857281" cy="6866995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chemeClr val="accent2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90" name="Freeform 14"/>
            <p:cNvSpPr>
              <a:spLocks noChangeShapeType="1"/>
            </p:cNvSpPr>
            <p:nvPr/>
          </p:nvSpPr>
          <p:spPr bwMode="auto">
            <a:xfrm>
              <a:off x="8094425" y="-8468"/>
              <a:ext cx="1066838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rgbClr val="236292">
                <a:alpha val="81568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91" name="Freeform 15"/>
            <p:cNvSpPr>
              <a:spLocks noChangeShapeType="1"/>
            </p:cNvSpPr>
            <p:nvPr/>
          </p:nvSpPr>
          <p:spPr bwMode="auto">
            <a:xfrm>
              <a:off x="8069024" y="4894488"/>
              <a:ext cx="1093826" cy="1964040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3075" name="TextBox 17"/>
          <p:cNvSpPr txBox="1">
            <a:spLocks noChangeShapeType="1" noGrp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lang="en-US" sz="8000">
                <a:solidFill>
                  <a:srgbClr val="9FE0F5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3076" name="TextBox 18"/>
          <p:cNvSpPr txBox="1">
            <a:spLocks noChangeShapeType="1" noGrp="1"/>
          </p:cNvSpPr>
          <p:nvPr/>
        </p:nvSpPr>
        <p:spPr bwMode="auto">
          <a:xfrm>
            <a:off x="6748462" y="2886075"/>
            <a:ext cx="457200" cy="5857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lang="en-US" sz="8000">
                <a:solidFill>
                  <a:srgbClr val="9FE0F5"/>
                </a:solidFill>
                <a:latin typeface="Arial"/>
              </a:rPr>
              <a:t>”</a:t>
            </a:r>
            <a:endParaRPr/>
          </a:p>
        </p:txBody>
      </p:sp>
      <p:sp>
        <p:nvSpPr>
          <p:cNvPr id="3077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078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3079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80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81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3_Аспект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098" name="Group 16"/>
          <p:cNvGrpSpPr/>
          <p:nvPr/>
        </p:nvGrpSpPr>
        <p:grpSpPr bwMode="auto">
          <a:xfrm>
            <a:off x="-7937" y="-7937"/>
            <a:ext cx="9170987" cy="6873875"/>
            <a:chOff x="-8467" y="-8468"/>
            <a:chExt cx="9171317" cy="6874935"/>
          </a:xfrm>
        </p:grpSpPr>
        <p:sp>
          <p:nvSpPr>
            <p:cNvPr id="4106" name="Freeform 6"/>
            <p:cNvSpPr>
              <a:spLocks noChangeShapeType="1"/>
            </p:cNvSpPr>
            <p:nvPr/>
          </p:nvSpPr>
          <p:spPr bwMode="auto">
            <a:xfrm>
              <a:off x="-8467" y="4013290"/>
              <a:ext cx="457217" cy="285317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7" name="Straight Connector 7"/>
            <p:cNvSpPr>
              <a:spLocks noChangeShapeType="1"/>
            </p:cNvSpPr>
            <p:nvPr/>
          </p:nvSpPr>
          <p:spPr bwMode="auto">
            <a:xfrm flipV="1">
              <a:off x="5130455" y="4175239"/>
              <a:ext cx="4022869" cy="2683288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8" name="Straight Connector 8"/>
            <p:cNvSpPr>
              <a:spLocks noChangeShapeType="1"/>
            </p:cNvSpPr>
            <p:nvPr/>
          </p:nvSpPr>
          <p:spPr bwMode="auto">
            <a:xfrm>
              <a:off x="7043462" y="-529"/>
              <a:ext cx="1217656" cy="6859057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9" name="Freeform 9"/>
            <p:cNvSpPr>
              <a:spLocks noChangeShapeType="1"/>
            </p:cNvSpPr>
            <p:nvPr/>
          </p:nvSpPr>
          <p:spPr bwMode="auto">
            <a:xfrm>
              <a:off x="6892644" y="-529"/>
              <a:ext cx="2268619" cy="6866995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35686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0" name="Freeform 10"/>
            <p:cNvSpPr>
              <a:spLocks noChangeShapeType="1"/>
            </p:cNvSpPr>
            <p:nvPr/>
          </p:nvSpPr>
          <p:spPr bwMode="auto">
            <a:xfrm>
              <a:off x="7205393" y="-8468"/>
              <a:ext cx="194793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1" name="Freeform 11"/>
            <p:cNvSpPr>
              <a:spLocks noChangeShapeType="1"/>
            </p:cNvSpPr>
            <p:nvPr/>
          </p:nvSpPr>
          <p:spPr bwMode="auto">
            <a:xfrm>
              <a:off x="6638634" y="3919613"/>
              <a:ext cx="2513103" cy="2938915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2" name="Freeform 12"/>
            <p:cNvSpPr>
              <a:spLocks noChangeShapeType="1"/>
            </p:cNvSpPr>
            <p:nvPr/>
          </p:nvSpPr>
          <p:spPr bwMode="auto">
            <a:xfrm>
              <a:off x="7010123" y="-8468"/>
              <a:ext cx="214320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17B0E4">
                <a:alpha val="4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3" name="Freeform 13"/>
            <p:cNvSpPr>
              <a:spLocks noChangeShapeType="1"/>
            </p:cNvSpPr>
            <p:nvPr/>
          </p:nvSpPr>
          <p:spPr bwMode="auto">
            <a:xfrm>
              <a:off x="8296043" y="-8468"/>
              <a:ext cx="857281" cy="6866995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chemeClr val="accent2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4" name="Freeform 14"/>
            <p:cNvSpPr>
              <a:spLocks noChangeShapeType="1"/>
            </p:cNvSpPr>
            <p:nvPr/>
          </p:nvSpPr>
          <p:spPr bwMode="auto">
            <a:xfrm>
              <a:off x="8094425" y="-8468"/>
              <a:ext cx="1066838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rgbClr val="236292">
                <a:alpha val="81568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5" name="Freeform 15"/>
            <p:cNvSpPr>
              <a:spLocks noChangeShapeType="1"/>
            </p:cNvSpPr>
            <p:nvPr/>
          </p:nvSpPr>
          <p:spPr bwMode="auto">
            <a:xfrm>
              <a:off x="8069024" y="4894488"/>
              <a:ext cx="1093826" cy="1964040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4099" name="TextBox 17"/>
          <p:cNvSpPr txBox="1">
            <a:spLocks noChangeShapeType="1" noGrp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lang="en-US" sz="8000">
                <a:solidFill>
                  <a:srgbClr val="9FE0F5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4100" name="TextBox 18"/>
          <p:cNvSpPr txBox="1">
            <a:spLocks noChangeShapeType="1" noGrp="1"/>
          </p:cNvSpPr>
          <p:nvPr/>
        </p:nvSpPr>
        <p:spPr bwMode="auto">
          <a:xfrm>
            <a:off x="6748462" y="2886075"/>
            <a:ext cx="457200" cy="5857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lang="en-US" sz="8000">
                <a:solidFill>
                  <a:srgbClr val="9FE0F5"/>
                </a:solidFill>
                <a:latin typeface="Arial"/>
              </a:rPr>
              <a:t>”</a:t>
            </a:r>
            <a:endParaRPr/>
          </a:p>
        </p:txBody>
      </p:sp>
      <p:sp>
        <p:nvSpPr>
          <p:cNvPr id="4101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4102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103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4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5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/>
          <p:nvPr/>
        </p:nvGrpSpPr>
        <p:grpSpPr bwMode="auto">
          <a:xfrm>
            <a:off x="-7937" y="-7937"/>
            <a:ext cx="9170987" cy="6873875"/>
            <a:chOff x="-8467" y="-8468"/>
            <a:chExt cx="9171317" cy="6874935"/>
          </a:xfrm>
        </p:grpSpPr>
        <p:sp>
          <p:nvSpPr>
            <p:cNvPr id="1032" name="Freeform 6"/>
            <p:cNvSpPr>
              <a:spLocks noChangeShapeType="1"/>
            </p:cNvSpPr>
            <p:nvPr/>
          </p:nvSpPr>
          <p:spPr bwMode="auto">
            <a:xfrm>
              <a:off x="-8467" y="4013290"/>
              <a:ext cx="457217" cy="285317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3" name="Straight Connector 7"/>
            <p:cNvSpPr>
              <a:spLocks noChangeShapeType="1"/>
            </p:cNvSpPr>
            <p:nvPr/>
          </p:nvSpPr>
          <p:spPr bwMode="auto">
            <a:xfrm flipV="1">
              <a:off x="5130455" y="4175239"/>
              <a:ext cx="4022869" cy="2683288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4" name="Straight Connector 8"/>
            <p:cNvSpPr>
              <a:spLocks noChangeShapeType="1"/>
            </p:cNvSpPr>
            <p:nvPr/>
          </p:nvSpPr>
          <p:spPr bwMode="auto">
            <a:xfrm>
              <a:off x="7043462" y="-529"/>
              <a:ext cx="1217656" cy="6859057"/>
            </a:xfrm>
            <a:prstGeom prst="line">
              <a:avLst/>
            </a:prstGeom>
            <a:noFill/>
            <a:ln w="9524">
              <a:solidFill>
                <a:schemeClr val="accent1">
                  <a:alpha val="69803"/>
                </a:schemeClr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5" name="Freeform 9"/>
            <p:cNvSpPr>
              <a:spLocks noChangeShapeType="1"/>
            </p:cNvSpPr>
            <p:nvPr/>
          </p:nvSpPr>
          <p:spPr bwMode="auto">
            <a:xfrm>
              <a:off x="6892644" y="-529"/>
              <a:ext cx="2268619" cy="6866995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35686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6" name="Freeform 10"/>
            <p:cNvSpPr>
              <a:spLocks noChangeShapeType="1"/>
            </p:cNvSpPr>
            <p:nvPr/>
          </p:nvSpPr>
          <p:spPr bwMode="auto">
            <a:xfrm>
              <a:off x="7205393" y="-8468"/>
              <a:ext cx="194793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7" name="Freeform 11"/>
            <p:cNvSpPr>
              <a:spLocks noChangeShapeType="1"/>
            </p:cNvSpPr>
            <p:nvPr/>
          </p:nvSpPr>
          <p:spPr bwMode="auto">
            <a:xfrm>
              <a:off x="6638634" y="3919613"/>
              <a:ext cx="2513103" cy="2938915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8" name="Freeform 12"/>
            <p:cNvSpPr>
              <a:spLocks noChangeShapeType="1"/>
            </p:cNvSpPr>
            <p:nvPr/>
          </p:nvSpPr>
          <p:spPr bwMode="auto">
            <a:xfrm>
              <a:off x="7010123" y="-8468"/>
              <a:ext cx="2143202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17B0E4">
                <a:alpha val="4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9" name="Freeform 13"/>
            <p:cNvSpPr>
              <a:spLocks noChangeShapeType="1"/>
            </p:cNvSpPr>
            <p:nvPr/>
          </p:nvSpPr>
          <p:spPr bwMode="auto">
            <a:xfrm>
              <a:off x="8296043" y="-8468"/>
              <a:ext cx="857281" cy="6866995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chemeClr val="accent2">
                <a:alpha val="69803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40" name="Freeform 14"/>
            <p:cNvSpPr>
              <a:spLocks noChangeShapeType="1"/>
            </p:cNvSpPr>
            <p:nvPr/>
          </p:nvSpPr>
          <p:spPr bwMode="auto">
            <a:xfrm>
              <a:off x="8094425" y="-8468"/>
              <a:ext cx="1066838" cy="68669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rgbClr val="236292">
                <a:alpha val="81568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41" name="Freeform 15"/>
            <p:cNvSpPr>
              <a:spLocks noChangeShapeType="1"/>
            </p:cNvSpPr>
            <p:nvPr/>
          </p:nvSpPr>
          <p:spPr bwMode="auto">
            <a:xfrm>
              <a:off x="8069024" y="4894488"/>
              <a:ext cx="1093826" cy="1964040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rgbClr val="17B0E4">
                <a:alpha val="65490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1027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28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029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0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1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>
        <a:spcBef>
          <a:spcPts val="0"/>
        </a:spcBef>
        <a:spcAft>
          <a:spcPts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>
        <a:spcBef>
          <a:spcPts val="0"/>
        </a:spcBef>
        <a:spcAft>
          <a:spcPts val="0"/>
        </a:spcAft>
        <a:defRPr sz="3600">
          <a:solidFill>
            <a:schemeClr val="accent1"/>
          </a:solidFill>
          <a:latin typeface="Trebuchet MS"/>
        </a:defRPr>
      </a:lvl2pPr>
      <a:lvl3pPr algn="l" defTabSz="457200">
        <a:spcBef>
          <a:spcPts val="0"/>
        </a:spcBef>
        <a:spcAft>
          <a:spcPts val="0"/>
        </a:spcAft>
        <a:defRPr sz="3600">
          <a:solidFill>
            <a:schemeClr val="accent1"/>
          </a:solidFill>
          <a:latin typeface="Trebuchet MS"/>
        </a:defRPr>
      </a:lvl3pPr>
      <a:lvl4pPr algn="l" defTabSz="457200">
        <a:spcBef>
          <a:spcPts val="0"/>
        </a:spcBef>
        <a:spcAft>
          <a:spcPts val="0"/>
        </a:spcAft>
        <a:defRPr sz="3600">
          <a:solidFill>
            <a:schemeClr val="accent1"/>
          </a:solidFill>
          <a:latin typeface="Trebuchet MS"/>
        </a:defRPr>
      </a:lvl4pPr>
      <a:lvl5pPr algn="l" defTabSz="457200">
        <a:spcBef>
          <a:spcPts val="0"/>
        </a:spcBef>
        <a:spcAft>
          <a:spcPts val="0"/>
        </a:spcAft>
        <a:defRPr sz="3600">
          <a:solidFill>
            <a:schemeClr val="accent1"/>
          </a:solidFill>
          <a:latin typeface="Trebuchet MS"/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ShapeType="1" noGrp="1"/>
          </p:cNvSpPr>
          <p:nvPr/>
        </p:nvSpPr>
        <p:spPr bwMode="auto">
          <a:xfrm>
            <a:off x="3708400" y="6308725"/>
            <a:ext cx="4649787" cy="4000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  <a:lvl6pPr defTabSz="914400">
              <a:defRPr lang="ru-RU" sz="1800"/>
            </a:lvl6pPr>
            <a:lvl7pPr defTabSz="914400">
              <a:defRPr lang="ru-RU" sz="1800"/>
            </a:lvl7pPr>
            <a:lvl8pPr defTabSz="914400">
              <a:defRPr lang="ru-RU" sz="1800"/>
            </a:lvl8pPr>
            <a:lvl9pPr defTabSz="914400">
              <a:defRPr lang="ru-RU" sz="1800"/>
            </a:lvl9pPr>
          </a:lstStyle>
          <a:p>
            <a:pPr marL="0" lvl="0" indent="0" algn="ctr" defTabSz="914400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FF000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5123" name="TextBox 6"/>
          <p:cNvSpPr txBox="1">
            <a:spLocks noChangeShapeType="1" noGrp="1"/>
          </p:cNvSpPr>
          <p:nvPr/>
        </p:nvSpPr>
        <p:spPr bwMode="auto">
          <a:xfrm>
            <a:off x="409574" y="1561413"/>
            <a:ext cx="8289308" cy="28143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  <a:lvl6pPr defTabSz="914400">
              <a:defRPr lang="ru-RU" sz="1800"/>
            </a:lvl6pPr>
            <a:lvl7pPr defTabSz="914400">
              <a:defRPr lang="ru-RU" sz="1800"/>
            </a:lvl7pPr>
            <a:lvl8pPr defTabSz="914400">
              <a:defRPr lang="ru-RU" sz="1800"/>
            </a:lvl8pPr>
            <a:lvl9pPr defTabSz="914400">
              <a:defRPr lang="ru-RU" sz="1800"/>
            </a:lvl9pPr>
          </a:lstStyle>
          <a:p>
            <a:pPr>
              <a:defRPr/>
            </a:pPr>
            <a:endParaRPr/>
          </a:p>
          <a:p>
            <a:pPr algn="ctr">
              <a:defRPr/>
            </a:pPr>
            <a:r>
              <a:rPr sz="3600" b="0" i="0" u="none">
                <a:solidFill>
                  <a:srgbClr val="1A1A1A"/>
                </a:solidFill>
                <a:latin typeface="Times New Roman"/>
                <a:ea typeface="Arial"/>
                <a:cs typeface="Times New Roman"/>
              </a:rPr>
              <a:t>Пошаговый алгоритм записи к врачам через </a:t>
            </a:r>
            <a:endParaRPr sz="3600" b="0" i="0" u="none">
              <a:solidFill>
                <a:srgbClr val="1A1A1A"/>
              </a:solidFill>
              <a:latin typeface="Times New Roman"/>
              <a:ea typeface="Arial"/>
              <a:cs typeface="Times New Roman"/>
            </a:endParaRPr>
          </a:p>
          <a:p>
            <a:pPr marL="342900" indent="0" algn="ctr">
              <a:buClr>
                <a:srgbClr val="5FCBEF"/>
              </a:buClr>
              <a:buSzPct val="80000"/>
              <a:buNone/>
              <a:defRPr/>
            </a:pPr>
            <a:r>
              <a:rPr sz="3600" b="0" i="0" u="none">
                <a:solidFill>
                  <a:srgbClr val="1A1A1A"/>
                </a:solidFill>
                <a:latin typeface="Times New Roman"/>
                <a:ea typeface="Arial"/>
                <a:cs typeface="Times New Roman"/>
              </a:rPr>
              <a:t>е</a:t>
            </a:r>
            <a:r>
              <a:rPr sz="3600" b="0" i="0" u="none">
                <a:solidFill>
                  <a:srgbClr val="1A1A1A"/>
                </a:solidFill>
                <a:latin typeface="Times New Roman"/>
                <a:ea typeface="Arial"/>
                <a:cs typeface="Times New Roman"/>
              </a:rPr>
              <a:t>диный</a:t>
            </a:r>
            <a:r>
              <a:rPr lang="en-US" sz="3600">
                <a:latin typeface="Times New Roman"/>
                <a:cs typeface="Times New Roman"/>
              </a:rPr>
              <a:t>  </a:t>
            </a:r>
            <a:r>
              <a:rPr sz="3600" b="0" i="0" u="none">
                <a:solidFill>
                  <a:srgbClr val="1A1A1A"/>
                </a:solidFill>
                <a:latin typeface="Times New Roman"/>
                <a:ea typeface="Arial"/>
                <a:cs typeface="Times New Roman"/>
              </a:rPr>
              <a:t>портал государственных и муниципальных услуг</a:t>
            </a:r>
            <a:r>
              <a:rPr lang="en-US" sz="3600">
                <a:latin typeface="Times New Roman"/>
                <a:cs typeface="Times New Roman"/>
              </a:rPr>
              <a:t>    </a:t>
            </a:r>
            <a:r>
              <a:rPr sz="3600" b="0" i="0" u="none">
                <a:solidFill>
                  <a:srgbClr val="1A1A1A"/>
                </a:solidFill>
                <a:latin typeface="Times New Roman"/>
                <a:ea typeface="Arial"/>
                <a:cs typeface="Times New Roman"/>
              </a:rPr>
              <a:t>(портал ЕПГУ)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124" name="TextBox 7"/>
          <p:cNvSpPr txBox="1">
            <a:spLocks noChangeShapeType="1" noGrp="1"/>
          </p:cNvSpPr>
          <p:nvPr/>
        </p:nvSpPr>
        <p:spPr bwMode="auto">
          <a:xfrm>
            <a:off x="468311" y="5589586"/>
            <a:ext cx="8248685" cy="36579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r">
              <a:defRPr/>
            </a:pPr>
            <a:r>
              <a:rPr lang="ru-RU" sz="1600" b="0" i="0" u="none">
                <a:latin typeface="Trebuchet MS"/>
              </a:rPr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7" name="Объект 5"/>
          <p:cNvSpPr>
            <a:spLocks noChangeShapeType="1" noGrp="1"/>
          </p:cNvSpPr>
          <p:nvPr>
            <p:ph type="obj"/>
          </p:nvPr>
        </p:nvSpPr>
        <p:spPr bwMode="auto">
          <a:xfrm flipH="0" flipV="0">
            <a:off x="755649" y="592094"/>
            <a:ext cx="7818167" cy="544992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Обращаем ваше внимание, что для записи на прием:</a:t>
            </a:r>
            <a:endParaRPr sz="2200">
              <a:solidFill>
                <a:srgbClr val="1A1A1A"/>
              </a:solidFill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1 У вас должна быть учетная запись на ЕПГУ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2 Вы должны быть авторизованы через ЕСИА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3 В сервис вы можете зайти по ссылке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https://www.gosuslugi.ru/ или через мобильно</a:t>
            </a:r>
            <a:r>
              <a:rPr lang="ru-RU"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е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приложение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4 Вы должны быть прикреплены к нашей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медицинской организации (сделать это вы можете</a:t>
            </a:r>
            <a:r>
              <a:rPr sz="2200"/>
              <a:t> 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в регистратуре учреждения, написав заявлени</a:t>
            </a:r>
            <a:r>
              <a:rPr lang="ru-RU"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е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).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Без прикрепления у вас не будет отображаться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наша медицинская организация.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5 Для записи ваших родственников у вас должны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быть внесены их данные в разделе «Документы/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Сведения о семье и детях».</a:t>
            </a:r>
            <a:endParaRPr sz="2200">
              <a:latin typeface="Arial"/>
              <a:ea typeface="Arial"/>
              <a:cs typeface="Arial"/>
            </a:endParaRPr>
          </a:p>
          <a:p>
            <a:pPr marL="0" lvl="0" indent="0" algn="just">
              <a:spcBef>
                <a:spcPts val="1000"/>
              </a:spcBef>
              <a:buClr>
                <a:srgbClr val="5FCBEF"/>
              </a:buClr>
              <a:buSzPct val="80000"/>
              <a:buFont typeface="Wingdings 3"/>
              <a:buNone/>
              <a:defRPr/>
            </a:pP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-При необходимости отменить прием вы также это </a:t>
            </a:r>
            <a:r>
              <a:rPr sz="2200">
                <a:solidFill>
                  <a:srgbClr val="1A1A1A"/>
                </a:solidFill>
                <a:latin typeface="Arial"/>
                <a:ea typeface="Arial"/>
                <a:cs typeface="Arial"/>
              </a:rPr>
              <a:t>можете сделать через ЕПГУ.</a:t>
            </a:r>
            <a:endParaRPr sz="2200"/>
          </a:p>
        </p:txBody>
      </p:sp>
      <p:sp>
        <p:nvSpPr>
          <p:cNvPr id="6148" name="Прямоугольник 3"/>
          <p:cNvSpPr>
            <a:spLocks noChangeShapeType="1" noGrp="1"/>
          </p:cNvSpPr>
          <p:nvPr/>
        </p:nvSpPr>
        <p:spPr bwMode="auto">
          <a:xfrm>
            <a:off x="2286000" y="1304925"/>
            <a:ext cx="4572000" cy="3698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ChangeShapeType="1" noGrp="1"/>
          </p:cNvSpPr>
          <p:nvPr>
            <p:ph type="title"/>
          </p:nvPr>
        </p:nvSpPr>
        <p:spPr bwMode="auto">
          <a:xfrm flipH="0" flipV="0">
            <a:off x="1619249" y="379026"/>
            <a:ext cx="5988049" cy="509115"/>
          </a:xfrm>
          <a:prstGeom prst="rect">
            <a:avLst/>
          </a:prstGeom>
          <a:solidFill>
            <a:srgbClr val="17B0E4"/>
          </a:solidFill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>
                <a:solidFill>
                  <a:srgbClr val="161E22"/>
                </a:solidFill>
              </a:rPr>
              <a:t>Справка</a:t>
            </a:r>
            <a:r>
              <a:rPr>
                <a:solidFill>
                  <a:srgbClr val="161E22"/>
                </a:solidFill>
              </a:rPr>
              <a:t>   </a:t>
            </a:r>
            <a:br>
              <a:rPr>
                <a:solidFill>
                  <a:srgbClr val="161E22"/>
                </a:solidFill>
              </a:rPr>
            </a:br>
            <a:r>
              <a:rPr>
                <a:solidFill>
                  <a:srgbClr val="161E22"/>
                </a:solidFill>
              </a:rPr>
              <a:t>  </a:t>
            </a:r>
            <a:endParaRPr/>
          </a:p>
        </p:txBody>
      </p:sp>
      <p:sp>
        <p:nvSpPr>
          <p:cNvPr id="7171" name="Объект 2"/>
          <p:cNvSpPr>
            <a:spLocks noChangeShapeType="1" noGrp="1"/>
          </p:cNvSpPr>
          <p:nvPr>
            <p:ph type="obj"/>
          </p:nvPr>
        </p:nvSpPr>
        <p:spPr bwMode="auto">
          <a:xfrm flipH="0" flipV="0">
            <a:off x="14189" y="978243"/>
            <a:ext cx="8932905" cy="496604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/>
              <a:t> </a:t>
            </a:r>
            <a:r>
              <a:rPr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Напоминаем Вам, что самостоятельная запись на прием возможна к следующим специалистам:</a:t>
            </a:r>
            <a:endParaRPr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Список взрослых врачей</a:t>
            </a:r>
            <a:r>
              <a:rPr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:</a:t>
            </a:r>
            <a:endParaRPr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 акушер-гинеколог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 общей практики (семейный врач)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 психиатр-нарколог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-Врач-психотерапевт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 стоматолог-терапевт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-Врач-терапевт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-Врач-терапевт участковый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-Врач-хирург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Список детских врачей:</a:t>
            </a:r>
            <a:endParaRPr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</a:t>
            </a: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Врач-педиатр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-Врач-педиатр участковый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 по гигиеническому воспитанию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-Врач-психиатр детский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-Врач-стоматолог детский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-Врач-детский хирург</a:t>
            </a:r>
            <a:endParaRPr sz="16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1199"/>
              </a:spcAft>
              <a:defRPr/>
            </a:pPr>
            <a:r>
              <a:rPr sz="12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Запись к остальным специалистам доступна через врача первичного звена (терапевт, педиатр, врач общей практики и другие).</a:t>
            </a:r>
            <a:endParaRPr sz="1200">
              <a:latin typeface="Open Sans"/>
              <a:ea typeface="Open Sans"/>
              <a:cs typeface="Open Sans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solidFill>
                  <a:srgbClr val="2B2B2B"/>
                </a:solidFill>
                <a:latin typeface="Open Sans"/>
                <a:ea typeface="Open Sans"/>
                <a:cs typeface="Open Sans"/>
              </a:rPr>
              <a:t>Если у Вас признаки острой респираторной инфекции, необходимо обратиться в кабинет неотложной медицинской помощи в Вашу поликлинику, без предварительной записи.</a:t>
            </a:r>
            <a:endParaRPr sz="1600" b="1">
              <a:solidFill>
                <a:srgbClr val="2B2B2B"/>
              </a:solidFill>
              <a:latin typeface="Open Sans"/>
              <a:ea typeface="Open Sans"/>
              <a:cs typeface="Open Sans"/>
            </a:endParaRPr>
          </a:p>
          <a:p>
            <a:pPr marL="342900" lvl="0" indent="-342900">
              <a:spcBef>
                <a:spcPts val="999"/>
              </a:spcBef>
              <a:buClr>
                <a:srgbClr val="5FCBEF"/>
              </a:buClr>
              <a:buSzPct val="80000"/>
              <a:buFont typeface="Wingdings 3"/>
              <a:buChar char=""/>
              <a:defRPr/>
            </a:pPr>
            <a:endParaRPr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ChangeShapeType="1" noGrp="1"/>
          </p:cNvSpPr>
          <p:nvPr>
            <p:ph type="subTitle"/>
          </p:nvPr>
        </p:nvSpPr>
        <p:spPr bwMode="auto">
          <a:xfrm>
            <a:off x="1547811" y="2241807"/>
            <a:ext cx="5826125" cy="10969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0" i="0" u="none">
                <a:solidFill>
                  <a:srgbClr val="7F7F7F"/>
                </a:solidFill>
              </a:rPr>
              <a:t> </a:t>
            </a:r>
            <a:endParaRPr/>
          </a:p>
          <a:p>
            <a:pPr marL="0" lvl="0" indent="0" algn="r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8195" name="Заголовок 3"/>
          <p:cNvSpPr>
            <a:spLocks noChangeShapeType="1"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 lIns="91440" tIns="45720" rIns="91440" bIns="45720" anchor="b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5400"/>
              <a:t> </a:t>
            </a:r>
            <a:endParaRPr/>
          </a:p>
        </p:txBody>
      </p:sp>
      <p:pic>
        <p:nvPicPr>
          <p:cNvPr id="26297300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265485" y="493888"/>
            <a:ext cx="8510763" cy="4489097"/>
          </a:xfrm>
          <a:prstGeom prst="rect">
            <a:avLst/>
          </a:prstGeom>
        </p:spPr>
      </p:pic>
      <p:sp>
        <p:nvSpPr>
          <p:cNvPr id="745424231" name="Text Placeholder 2"/>
          <p:cNvSpPr>
            <a:spLocks noChangeShapeType="1" noGrp="1"/>
          </p:cNvSpPr>
          <p:nvPr>
            <p:ph type="body" idx="1"/>
          </p:nvPr>
        </p:nvSpPr>
        <p:spPr bwMode="auto">
          <a:xfrm flipH="0" flipV="0">
            <a:off x="609599" y="4850694"/>
            <a:ext cx="8080062" cy="1693333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ШАГ 1</a:t>
            </a:r>
            <a:endParaRPr lang="ru-RU"/>
          </a:p>
          <a:p>
            <a:pPr>
              <a:defRPr/>
            </a:pPr>
            <a:r>
              <a:rPr lang="ru-RU"/>
              <a:t>В открывшемся окне запись к врачу ввести номер полиса,дату рождения</a:t>
            </a:r>
            <a:endParaRPr lang="ru-RU"/>
          </a:p>
          <a:p>
            <a:pPr>
              <a:defRPr/>
            </a:pPr>
            <a:r>
              <a:rPr lang="ru-RU"/>
              <a:t>Нажать на окно </a:t>
            </a:r>
            <a:r>
              <a:rPr lang="ru-RU"/>
              <a:t>                              </a:t>
            </a:r>
            <a:r>
              <a:rPr lang="ru-RU"/>
              <a:t>Записаться</a:t>
            </a:r>
            <a:endParaRPr lang="ru-RU"/>
          </a:p>
        </p:txBody>
      </p:sp>
      <p:sp>
        <p:nvSpPr>
          <p:cNvPr id="1752122243" name=""/>
          <p:cNvSpPr/>
          <p:nvPr/>
        </p:nvSpPr>
        <p:spPr bwMode="auto">
          <a:xfrm flipH="0" flipV="0">
            <a:off x="3175902" y="6200069"/>
            <a:ext cx="1666874" cy="61736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ChangeShapeType="1" noGrp="1"/>
          </p:cNvSpPr>
          <p:nvPr>
            <p:ph type="title"/>
          </p:nvPr>
        </p:nvSpPr>
        <p:spPr bwMode="auto">
          <a:xfrm flipH="0" flipV="0">
            <a:off x="395286" y="476249"/>
            <a:ext cx="8229600" cy="1106959"/>
          </a:xfrm>
          <a:prstGeom prst="rect">
            <a:avLst/>
          </a:prstGeom>
          <a:solidFill>
            <a:srgbClr val="17B0E4"/>
          </a:solidFill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b="1" i="0" u="none">
                <a:solidFill>
                  <a:schemeClr val="lt1"/>
                </a:solidFill>
              </a:rPr>
              <a:t>Шаг 2 </a:t>
            </a:r>
            <a:br>
              <a:rPr lang="ru-RU" b="1" i="0" u="none">
                <a:solidFill>
                  <a:schemeClr val="lt1"/>
                </a:solidFill>
              </a:rPr>
            </a:br>
            <a:r>
              <a:rPr lang="ru-RU" b="1" i="0" u="none">
                <a:solidFill>
                  <a:schemeClr val="lt1"/>
                </a:solidFill>
              </a:rPr>
              <a:t>Выбор специальности </a:t>
            </a:r>
            <a:endParaRPr/>
          </a:p>
        </p:txBody>
      </p:sp>
      <p:sp>
        <p:nvSpPr>
          <p:cNvPr id="9219" name="Объект 2"/>
          <p:cNvSpPr>
            <a:spLocks noChangeShapeType="1" noGrp="1"/>
          </p:cNvSpPr>
          <p:nvPr>
            <p:ph type="obj"/>
          </p:nvPr>
        </p:nvSpPr>
        <p:spPr bwMode="auto">
          <a:xfrm>
            <a:off x="539750" y="2133600"/>
            <a:ext cx="8229600" cy="37433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>
              <a:defRPr/>
            </a:pPr>
            <a:endParaRPr/>
          </a:p>
        </p:txBody>
      </p:sp>
      <p:pic>
        <p:nvPicPr>
          <p:cNvPr id="204244496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539749" y="2133599"/>
            <a:ext cx="8298235" cy="4216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ChangeShapeType="1" noGrp="1"/>
          </p:cNvSpPr>
          <p:nvPr>
            <p:ph type="title"/>
          </p:nvPr>
        </p:nvSpPr>
        <p:spPr bwMode="auto">
          <a:xfrm flipH="0" flipV="0">
            <a:off x="357186" y="202847"/>
            <a:ext cx="8621910" cy="556506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900">
                <a:solidFill>
                  <a:srgbClr val="FFFF00"/>
                </a:solidFill>
              </a:rPr>
              <a:t> </a:t>
            </a: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r>
              <a:rPr lang="ru-RU" sz="2900">
                <a:solidFill>
                  <a:srgbClr val="FFFF00"/>
                </a:solidFill>
              </a:rPr>
              <a:t>  </a:t>
            </a:r>
            <a:r>
              <a:rPr lang="ru-RU" sz="2900">
                <a:solidFill>
                  <a:srgbClr val="FFFF00"/>
                </a:solidFill>
              </a:rPr>
              <a:t> </a:t>
            </a:r>
            <a:br>
              <a:rPr lang="ru-RU" sz="2900">
                <a:solidFill>
                  <a:srgbClr val="FFFF00"/>
                </a:solidFill>
              </a:rPr>
            </a:br>
            <a:br>
              <a:rPr lang="ru-RU" sz="2900">
                <a:solidFill>
                  <a:srgbClr val="FFFF00"/>
                </a:solidFill>
              </a:rPr>
            </a:br>
            <a:r>
              <a:rPr lang="ru-RU" sz="2900">
                <a:solidFill>
                  <a:schemeClr val="tx1"/>
                </a:solidFill>
              </a:rPr>
              <a:t>  </a:t>
            </a:r>
            <a:br>
              <a:rPr lang="ru-RU" sz="2900">
                <a:solidFill>
                  <a:schemeClr val="tx1"/>
                </a:solidFill>
              </a:rPr>
            </a:br>
            <a:br>
              <a:rPr lang="ru-RU" sz="2900">
                <a:solidFill>
                  <a:schemeClr val="tx1"/>
                </a:solidFill>
              </a:rPr>
            </a:br>
            <a:r>
              <a:rPr lang="ru-RU" sz="2900">
                <a:solidFill>
                  <a:schemeClr val="tx1"/>
                </a:solidFill>
              </a:rPr>
              <a:t> </a:t>
            </a:r>
            <a:r>
              <a:rPr lang="ru-RU" sz="2900">
                <a:solidFill>
                  <a:schemeClr val="tx1"/>
                </a:solidFill>
                <a:highlight>
                  <a:srgbClr val="FFFFFF"/>
                </a:highlight>
              </a:rPr>
              <a:t>В открывшемся окне выбрать дату и вре</a:t>
            </a:r>
            <a:r>
              <a:rPr lang="ru-RU" sz="2900">
                <a:solidFill>
                  <a:schemeClr val="tx1"/>
                </a:solidFill>
                <a:highlight>
                  <a:srgbClr val="FFFFFF"/>
                </a:highlight>
              </a:rPr>
              <a:t>мя</a:t>
            </a:r>
            <a:br>
              <a:rPr sz="2900">
                <a:solidFill>
                  <a:srgbClr val="FFFF00"/>
                </a:solidFill>
              </a:rPr>
            </a:br>
            <a:r>
              <a:rPr sz="2900">
                <a:solidFill>
                  <a:srgbClr val="FFFF00"/>
                </a:solidFill>
              </a:rPr>
              <a:t>	</a:t>
            </a:r>
            <a:br>
              <a:rPr sz="2900">
                <a:solidFill>
                  <a:srgbClr val="FFFF00"/>
                </a:solidFill>
              </a:rPr>
            </a:br>
            <a:r>
              <a:rPr sz="2900">
                <a:solidFill>
                  <a:srgbClr val="FFFF00"/>
                </a:solidFill>
              </a:rPr>
              <a:t>	</a:t>
            </a: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2900">
                <a:solidFill>
                  <a:srgbClr val="FFFF00"/>
                </a:solidFill>
              </a:rPr>
            </a:br>
            <a:br>
              <a:rPr sz="1800" b="0" i="0" u="none">
                <a:solidFill>
                  <a:schemeClr val="dk1"/>
                </a:solidFill>
                <a:latin typeface="Times New Roman"/>
                <a:ea typeface="Times New Roman"/>
              </a:rPr>
            </a:br>
            <a:br>
              <a:rPr sz="1800" b="0" i="0" u="none">
                <a:solidFill>
                  <a:schemeClr val="dk1"/>
                </a:solidFill>
                <a:latin typeface="Times New Roman"/>
                <a:ea typeface="Times New Roman"/>
              </a:rPr>
            </a:br>
            <a:br>
              <a:rPr sz="1800" b="0" i="0" u="none">
                <a:solidFill>
                  <a:schemeClr val="dk1"/>
                </a:solidFill>
                <a:latin typeface="Times New Roman"/>
                <a:ea typeface="Times New Roman"/>
              </a:rPr>
            </a:br>
            <a:br>
              <a:rPr sz="1800" b="0" i="0" u="none">
                <a:solidFill>
                  <a:schemeClr val="dk1"/>
                </a:solidFill>
                <a:latin typeface="Times New Roman"/>
                <a:ea typeface="Times New Roman"/>
              </a:rPr>
            </a:br>
            <a:r>
              <a:rPr sz="2200" b="0" i="0" u="none">
                <a:solidFill>
                  <a:srgbClr val="FFFF00"/>
                </a:solidFill>
              </a:rPr>
              <a:t> </a:t>
            </a:r>
            <a:br>
              <a:rPr sz="2200" b="0" i="0" u="none">
                <a:solidFill>
                  <a:srgbClr val="FFFF00"/>
                </a:solidFill>
              </a:rPr>
            </a:br>
            <a:br>
              <a:rPr sz="2200" b="0" i="0" u="none">
                <a:solidFill>
                  <a:srgbClr val="FFFF00"/>
                </a:solidFill>
              </a:rPr>
            </a:br>
            <a:br>
              <a:rPr sz="2200" b="0" i="0" u="none">
                <a:solidFill>
                  <a:srgbClr val="FFFF00"/>
                </a:solidFill>
              </a:rPr>
            </a:br>
            <a:br>
              <a:rPr sz="2200" b="0" i="0" u="none">
                <a:solidFill>
                  <a:srgbClr val="FFFF00"/>
                </a:solidFill>
              </a:rPr>
            </a:br>
            <a:br>
              <a:rPr sz="2200" b="0" i="0" u="none">
                <a:solidFill>
                  <a:srgbClr val="FFFF00"/>
                </a:solidFill>
              </a:rPr>
            </a:br>
            <a:br>
              <a:rPr sz="2200" b="0" i="0" u="none">
                <a:solidFill>
                  <a:srgbClr val="FFFF00"/>
                </a:solidFill>
              </a:rPr>
            </a:br>
            <a:endParaRPr lang="en-US" sz="2200"/>
          </a:p>
        </p:txBody>
      </p:sp>
      <p:sp>
        <p:nvSpPr>
          <p:cNvPr id="10243" name="TextBox 2"/>
          <p:cNvSpPr txBox="1">
            <a:spLocks noChangeShapeType="1" noGrp="1"/>
          </p:cNvSpPr>
          <p:nvPr/>
        </p:nvSpPr>
        <p:spPr bwMode="auto">
          <a:xfrm>
            <a:off x="338136" y="981074"/>
            <a:ext cx="7978846" cy="36579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endParaRPr/>
          </a:p>
        </p:txBody>
      </p:sp>
      <p:sp>
        <p:nvSpPr>
          <p:cNvPr id="10245" name="TextBox 7"/>
          <p:cNvSpPr txBox="1">
            <a:spLocks noChangeShapeType="1" noGrp="1"/>
          </p:cNvSpPr>
          <p:nvPr/>
        </p:nvSpPr>
        <p:spPr bwMode="auto">
          <a:xfrm>
            <a:off x="-323850" y="333375"/>
            <a:ext cx="7127875" cy="3683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  <a:lvl6pPr defTabSz="914400">
              <a:defRPr lang="ru-RU" sz="1800"/>
            </a:lvl6pPr>
            <a:lvl7pPr defTabSz="914400">
              <a:defRPr lang="ru-RU" sz="1800"/>
            </a:lvl7pPr>
            <a:lvl8pPr defTabSz="914400">
              <a:defRPr lang="ru-RU" sz="1800"/>
            </a:lvl8pPr>
            <a:lvl9pPr defTabSz="914400">
              <a:defRPr lang="ru-RU" sz="1800"/>
            </a:lvl9pPr>
          </a:lstStyle>
          <a:p>
            <a:pPr marL="0" lvl="0" indent="0" algn="ctr" defTabSz="914400">
              <a:spcBef>
                <a:spcPts val="0"/>
              </a:spcBef>
              <a:buNone/>
              <a:defRPr/>
            </a:pPr>
            <a:r>
              <a:rPr lang="ru-RU" b="1" i="0" u="none">
                <a:solidFill>
                  <a:srgbClr val="002060"/>
                </a:solidFill>
                <a:latin typeface="Tahoma"/>
              </a:rPr>
              <a:t>                                                   </a:t>
            </a:r>
            <a:endParaRPr/>
          </a:p>
        </p:txBody>
      </p:sp>
      <p:pic>
        <p:nvPicPr>
          <p:cNvPr id="95188832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357186" y="333374"/>
            <a:ext cx="8419062" cy="4534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ChangeShapeType="1" noGrp="1"/>
          </p:cNvSpPr>
          <p:nvPr>
            <p:ph type="title"/>
          </p:nvPr>
        </p:nvSpPr>
        <p:spPr bwMode="auto">
          <a:xfrm flipH="0" flipV="0">
            <a:off x="490536" y="404811"/>
            <a:ext cx="8218486" cy="5777618"/>
          </a:xfrm>
          <a:prstGeom prst="rect">
            <a:avLst/>
          </a:prstGeom>
          <a:solidFill>
            <a:schemeClr val="accent1"/>
          </a:solidFill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1267" name="Объект 2"/>
          <p:cNvSpPr>
            <a:spLocks noChangeShapeType="1" noGrp="1"/>
          </p:cNvSpPr>
          <p:nvPr>
            <p:ph type="obj"/>
          </p:nvPr>
        </p:nvSpPr>
        <p:spPr bwMode="auto">
          <a:xfrm>
            <a:off x="468312" y="2349500"/>
            <a:ext cx="8229600" cy="40655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>
              <a:defRPr/>
            </a:pPr>
            <a:endParaRPr/>
          </a:p>
        </p:txBody>
      </p:sp>
      <p:pic>
        <p:nvPicPr>
          <p:cNvPr id="199300564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662360" y="555624"/>
            <a:ext cx="7919861" cy="5626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6575523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609599"/>
            <a:ext cx="6348411" cy="132079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r>
              <a:rPr lang="ru-RU"/>
              <a:t>Шаг 3 Подтвердить запись</a:t>
            </a:r>
            <a:endParaRPr/>
          </a:p>
        </p:txBody>
      </p:sp>
      <p:sp>
        <p:nvSpPr>
          <p:cNvPr id="307597730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2160586"/>
            <a:ext cx="6348411" cy="3881436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pic>
        <p:nvPicPr>
          <p:cNvPr id="18270325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388958" y="1367013"/>
            <a:ext cx="8281458" cy="50711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ChangeShapeType="1" noGrp="1"/>
          </p:cNvSpPr>
          <p:nvPr>
            <p:ph type="title"/>
          </p:nvPr>
        </p:nvSpPr>
        <p:spPr bwMode="auto">
          <a:xfrm>
            <a:off x="755649" y="5203472"/>
            <a:ext cx="7848600" cy="10080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>
              <a:defRPr/>
            </a:pPr>
            <a:r>
              <a:rPr sz="1100" b="1" i="0" u="none" spc="74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Справка</a:t>
            </a:r>
            <a:endParaRPr/>
          </a:p>
          <a:p>
            <a:pPr>
              <a:defRPr/>
            </a:pP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Министерство здравоохранения Московской области информирует Вас о том, что по проведенным в течение года исследованиям и осмотрам в личном кабинете на региональном портале Государственных услуг Московской области будет сформировано заключение о прохождении диспансеризации.</a:t>
            </a:r>
            <a:endParaRPr/>
          </a:p>
          <a:p>
            <a:pPr marL="0" lvl="0" indent="0" algn="ctr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226910624" name=""/>
          <p:cNvSpPr/>
          <p:nvPr/>
        </p:nvSpPr>
        <p:spPr bwMode="auto">
          <a:xfrm>
            <a:off x="1433325" y="1801035"/>
            <a:ext cx="6100995" cy="120399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137308693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388958" y="502708"/>
            <a:ext cx="8475485" cy="45420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ONLYOFFICE/7.2.1.36</Application>
  <DocSecurity>0</DocSecurity>
  <PresentationFormat/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Афанасьев В. С.</dc:creator>
  <cp:keywords/>
  <dc:description/>
  <dc:identifier/>
  <dc:language/>
  <cp:lastModifiedBy/>
  <cp:revision>270</cp:revision>
  <dcterms:created xsi:type="dcterms:W3CDTF">2005-02-28T18:11:00Z</dcterms:created>
  <dcterms:modified xsi:type="dcterms:W3CDTF">2024-08-01T12:48:59Z</dcterms:modified>
  <cp:category/>
  <cp:contentStatus/>
  <cp:version/>
</cp:coreProperties>
</file>