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9144000" cy="6858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ru-RU" sz="1800" b="0" i="0">
        <a:solidFill>
          <a:schemeClr val="dk1"/>
        </a:solidFill>
        <a:latin typeface="Tahoma"/>
      </a:defRPr>
    </a:lvl5pPr>
    <a:lvl6pPr>
      <a:defRPr lang="ru-RU" sz="1800"/>
    </a:lvl6pPr>
    <a:lvl7pPr>
      <a:defRPr lang="ru-RU" sz="1800"/>
    </a:lvl7pPr>
    <a:lvl8pPr>
      <a:defRPr lang="ru-RU" sz="1800"/>
    </a:lvl8pPr>
    <a:lvl9pPr>
      <a:defRPr lang="ru-RU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7" name="Shape 1027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28" name="Shape 1028"/>
          <p:cNvSpPr>
            <a:spLocks noChangeShapeType="1" noGrp="1"/>
          </p:cNvSpPr>
          <p:nvPr>
            <p:ph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Образец текста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Второй уровень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Третий уровень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Четвертый уровень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1029" name="Shape 1029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1" name="Shape 1031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1_Аспект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050" name="Group 6"/>
          <p:cNvGrpSpPr/>
          <p:nvPr/>
        </p:nvGrpSpPr>
        <p:grpSpPr bwMode="auto">
          <a:xfrm>
            <a:off x="-7937" y="-7937"/>
            <a:ext cx="9170987" cy="6873875"/>
            <a:chOff x="-8466" y="-8468"/>
            <a:chExt cx="9171316" cy="6874935"/>
          </a:xfrm>
        </p:grpSpPr>
        <p:sp>
          <p:nvSpPr>
            <p:cNvPr id="2056" name="Straight Connector 27"/>
            <p:cNvSpPr>
              <a:spLocks noChangeShapeType="1"/>
            </p:cNvSpPr>
            <p:nvPr/>
          </p:nvSpPr>
          <p:spPr bwMode="auto">
            <a:xfrm flipV="1">
              <a:off x="5130456" y="4175239"/>
              <a:ext cx="4022869" cy="2683288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7" name="Straight Connector 28"/>
            <p:cNvSpPr>
              <a:spLocks noChangeShapeType="1"/>
            </p:cNvSpPr>
            <p:nvPr/>
          </p:nvSpPr>
          <p:spPr bwMode="auto">
            <a:xfrm>
              <a:off x="7043462" y="-529"/>
              <a:ext cx="1217656" cy="6859057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8" name="Freeform 29"/>
            <p:cNvSpPr>
              <a:spLocks noChangeShapeType="1"/>
            </p:cNvSpPr>
            <p:nvPr/>
          </p:nvSpPr>
          <p:spPr bwMode="auto">
            <a:xfrm>
              <a:off x="6892644" y="-529"/>
              <a:ext cx="2268619" cy="6866995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35686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59" name="Freeform 30"/>
            <p:cNvSpPr>
              <a:spLocks noChangeShapeType="1"/>
            </p:cNvSpPr>
            <p:nvPr/>
          </p:nvSpPr>
          <p:spPr bwMode="auto">
            <a:xfrm>
              <a:off x="7205393" y="-8468"/>
              <a:ext cx="194793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0" name="Freeform 31"/>
            <p:cNvSpPr>
              <a:spLocks noChangeShapeType="1"/>
            </p:cNvSpPr>
            <p:nvPr/>
          </p:nvSpPr>
          <p:spPr bwMode="auto">
            <a:xfrm>
              <a:off x="6638635" y="3919613"/>
              <a:ext cx="2513103" cy="2938915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1" name="Freeform 32"/>
            <p:cNvSpPr>
              <a:spLocks noChangeShapeType="1"/>
            </p:cNvSpPr>
            <p:nvPr/>
          </p:nvSpPr>
          <p:spPr bwMode="auto">
            <a:xfrm>
              <a:off x="7010123" y="-8468"/>
              <a:ext cx="214320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17B0E4">
                <a:alpha val="4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2" name="Freeform 33"/>
            <p:cNvSpPr>
              <a:spLocks noChangeShapeType="1"/>
            </p:cNvSpPr>
            <p:nvPr/>
          </p:nvSpPr>
          <p:spPr bwMode="auto">
            <a:xfrm>
              <a:off x="8296043" y="-8468"/>
              <a:ext cx="857281" cy="6866995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chemeClr val="accent2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3" name="Freeform 34"/>
            <p:cNvSpPr>
              <a:spLocks noChangeShapeType="1"/>
            </p:cNvSpPr>
            <p:nvPr/>
          </p:nvSpPr>
          <p:spPr bwMode="auto">
            <a:xfrm>
              <a:off x="8094425" y="-8468"/>
              <a:ext cx="1066838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rgbClr val="236292">
                <a:alpha val="81568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4" name="Freeform 35"/>
            <p:cNvSpPr>
              <a:spLocks noChangeShapeType="1"/>
            </p:cNvSpPr>
            <p:nvPr/>
          </p:nvSpPr>
          <p:spPr bwMode="auto">
            <a:xfrm>
              <a:off x="8069024" y="4894488"/>
              <a:ext cx="1093826" cy="1964040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2065" name="Freeform 17"/>
            <p:cNvSpPr>
              <a:spLocks noChangeShapeType="1"/>
            </p:cNvSpPr>
            <p:nvPr/>
          </p:nvSpPr>
          <p:spPr bwMode="auto">
            <a:xfrm>
              <a:off x="-8466" y="-8468"/>
              <a:ext cx="863632" cy="5698416"/>
            </a:xfrm>
            <a:custGeom>
              <a:avLst/>
              <a:gdLst>
                <a:gd name="gd0" fmla="val 65536"/>
                <a:gd name="gd1" fmla="val 0"/>
                <a:gd name="gd2" fmla="val 8467"/>
                <a:gd name="gd3" fmla="val 863600"/>
                <a:gd name="gd4" fmla="val 0"/>
                <a:gd name="gd5" fmla="val 863600"/>
                <a:gd name="gd6" fmla="val 16934"/>
                <a:gd name="gd7" fmla="val 0"/>
                <a:gd name="gd8" fmla="val 5698067"/>
                <a:gd name="gd9" fmla="val 0"/>
                <a:gd name="gd10" fmla="val 8467"/>
                <a:gd name="gd11" fmla="*/ w 0 863600"/>
                <a:gd name="gd12" fmla="*/ h 0 5698067"/>
                <a:gd name="gd13" fmla="*/ w 21600 863600"/>
                <a:gd name="gd14" fmla="*/ h 21600 5698067"/>
              </a:gdLst>
              <a:ahLst/>
              <a:cxnLst/>
              <a:rect l="gd11" t="gd12" r="gd13" b="gd14"/>
              <a:pathLst>
                <a:path w="863600" h="56980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863600" h="5698067" fill="norm" stroke="1" extrusionOk="0"/>
              </a:pathLst>
            </a:custGeom>
            <a:solidFill>
              <a:schemeClr val="accent1">
                <a:alpha val="84705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2051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2052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Образец текста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Второй уровень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Третий уровень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Четвертый уровень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2053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4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2055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2_Аспект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074" name="Group 16"/>
          <p:cNvGrpSpPr/>
          <p:nvPr/>
        </p:nvGrpSpPr>
        <p:grpSpPr bwMode="auto">
          <a:xfrm>
            <a:off x="-7937" y="-7937"/>
            <a:ext cx="9170987" cy="6873875"/>
            <a:chOff x="-8467" y="-8468"/>
            <a:chExt cx="9171317" cy="6874935"/>
          </a:xfrm>
        </p:grpSpPr>
        <p:sp>
          <p:nvSpPr>
            <p:cNvPr id="3082" name="Freeform 6"/>
            <p:cNvSpPr>
              <a:spLocks noChangeShapeType="1"/>
            </p:cNvSpPr>
            <p:nvPr/>
          </p:nvSpPr>
          <p:spPr bwMode="auto">
            <a:xfrm>
              <a:off x="-8467" y="4013290"/>
              <a:ext cx="457217" cy="285317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3" name="Straight Connector 7"/>
            <p:cNvSpPr>
              <a:spLocks noChangeShapeType="1"/>
            </p:cNvSpPr>
            <p:nvPr/>
          </p:nvSpPr>
          <p:spPr bwMode="auto">
            <a:xfrm flipV="1">
              <a:off x="5130455" y="4175239"/>
              <a:ext cx="4022869" cy="2683288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4" name="Straight Connector 8"/>
            <p:cNvSpPr>
              <a:spLocks noChangeShapeType="1"/>
            </p:cNvSpPr>
            <p:nvPr/>
          </p:nvSpPr>
          <p:spPr bwMode="auto">
            <a:xfrm>
              <a:off x="7043462" y="-529"/>
              <a:ext cx="1217656" cy="6859057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5" name="Freeform 9"/>
            <p:cNvSpPr>
              <a:spLocks noChangeShapeType="1"/>
            </p:cNvSpPr>
            <p:nvPr/>
          </p:nvSpPr>
          <p:spPr bwMode="auto">
            <a:xfrm>
              <a:off x="6892644" y="-529"/>
              <a:ext cx="2268619" cy="6866995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35686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6" name="Freeform 10"/>
            <p:cNvSpPr>
              <a:spLocks noChangeShapeType="1"/>
            </p:cNvSpPr>
            <p:nvPr/>
          </p:nvSpPr>
          <p:spPr bwMode="auto">
            <a:xfrm>
              <a:off x="7205393" y="-8468"/>
              <a:ext cx="194793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7" name="Freeform 11"/>
            <p:cNvSpPr>
              <a:spLocks noChangeShapeType="1"/>
            </p:cNvSpPr>
            <p:nvPr/>
          </p:nvSpPr>
          <p:spPr bwMode="auto">
            <a:xfrm>
              <a:off x="6638634" y="3919613"/>
              <a:ext cx="2513103" cy="2938915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8" name="Freeform 12"/>
            <p:cNvSpPr>
              <a:spLocks noChangeShapeType="1"/>
            </p:cNvSpPr>
            <p:nvPr/>
          </p:nvSpPr>
          <p:spPr bwMode="auto">
            <a:xfrm>
              <a:off x="7010123" y="-8468"/>
              <a:ext cx="214320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17B0E4">
                <a:alpha val="4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89" name="Freeform 13"/>
            <p:cNvSpPr>
              <a:spLocks noChangeShapeType="1"/>
            </p:cNvSpPr>
            <p:nvPr/>
          </p:nvSpPr>
          <p:spPr bwMode="auto">
            <a:xfrm>
              <a:off x="8296043" y="-8468"/>
              <a:ext cx="857281" cy="6866995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chemeClr val="accent2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90" name="Freeform 14"/>
            <p:cNvSpPr>
              <a:spLocks noChangeShapeType="1"/>
            </p:cNvSpPr>
            <p:nvPr/>
          </p:nvSpPr>
          <p:spPr bwMode="auto">
            <a:xfrm>
              <a:off x="8094425" y="-8468"/>
              <a:ext cx="1066838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rgbClr val="236292">
                <a:alpha val="81568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3091" name="Freeform 15"/>
            <p:cNvSpPr>
              <a:spLocks noChangeShapeType="1"/>
            </p:cNvSpPr>
            <p:nvPr/>
          </p:nvSpPr>
          <p:spPr bwMode="auto">
            <a:xfrm>
              <a:off x="8069024" y="4894488"/>
              <a:ext cx="1093826" cy="1964040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3075" name="TextBox 17"/>
          <p:cNvSpPr txBox="1">
            <a:spLocks noChangeShapeType="1" noGrp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lang="en-US" sz="8000">
                <a:solidFill>
                  <a:srgbClr val="9FE0F5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3076" name="TextBox 18"/>
          <p:cNvSpPr txBox="1">
            <a:spLocks noChangeShapeType="1" noGrp="1"/>
          </p:cNvSpPr>
          <p:nvPr/>
        </p:nvSpPr>
        <p:spPr bwMode="auto">
          <a:xfrm>
            <a:off x="6748462" y="2886075"/>
            <a:ext cx="457200" cy="5857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lang="en-US" sz="8000">
                <a:solidFill>
                  <a:srgbClr val="9FE0F5"/>
                </a:solidFill>
                <a:latin typeface="Arial"/>
              </a:rPr>
              <a:t>”</a:t>
            </a:r>
            <a:endParaRPr/>
          </a:p>
        </p:txBody>
      </p:sp>
      <p:sp>
        <p:nvSpPr>
          <p:cNvPr id="3077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078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Образец текста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Второй уровень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Третий уровень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Четвертый уровень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3079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0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3081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3_Аспект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098" name="Group 16"/>
          <p:cNvGrpSpPr/>
          <p:nvPr/>
        </p:nvGrpSpPr>
        <p:grpSpPr bwMode="auto">
          <a:xfrm>
            <a:off x="-7937" y="-7937"/>
            <a:ext cx="9170987" cy="6873875"/>
            <a:chOff x="-8467" y="-8468"/>
            <a:chExt cx="9171317" cy="6874935"/>
          </a:xfrm>
        </p:grpSpPr>
        <p:sp>
          <p:nvSpPr>
            <p:cNvPr id="4106" name="Freeform 6"/>
            <p:cNvSpPr>
              <a:spLocks noChangeShapeType="1"/>
            </p:cNvSpPr>
            <p:nvPr/>
          </p:nvSpPr>
          <p:spPr bwMode="auto">
            <a:xfrm>
              <a:off x="-8467" y="4013290"/>
              <a:ext cx="457217" cy="285317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7" name="Straight Connector 7"/>
            <p:cNvSpPr>
              <a:spLocks noChangeShapeType="1"/>
            </p:cNvSpPr>
            <p:nvPr/>
          </p:nvSpPr>
          <p:spPr bwMode="auto">
            <a:xfrm flipV="1">
              <a:off x="5130455" y="4175239"/>
              <a:ext cx="4022869" cy="2683288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8" name="Straight Connector 8"/>
            <p:cNvSpPr>
              <a:spLocks noChangeShapeType="1"/>
            </p:cNvSpPr>
            <p:nvPr/>
          </p:nvSpPr>
          <p:spPr bwMode="auto">
            <a:xfrm>
              <a:off x="7043462" y="-529"/>
              <a:ext cx="1217656" cy="6859057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09" name="Freeform 9"/>
            <p:cNvSpPr>
              <a:spLocks noChangeShapeType="1"/>
            </p:cNvSpPr>
            <p:nvPr/>
          </p:nvSpPr>
          <p:spPr bwMode="auto">
            <a:xfrm>
              <a:off x="6892644" y="-529"/>
              <a:ext cx="2268619" cy="6866995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35686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0" name="Freeform 10"/>
            <p:cNvSpPr>
              <a:spLocks noChangeShapeType="1"/>
            </p:cNvSpPr>
            <p:nvPr/>
          </p:nvSpPr>
          <p:spPr bwMode="auto">
            <a:xfrm>
              <a:off x="7205393" y="-8468"/>
              <a:ext cx="194793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1" name="Freeform 11"/>
            <p:cNvSpPr>
              <a:spLocks noChangeShapeType="1"/>
            </p:cNvSpPr>
            <p:nvPr/>
          </p:nvSpPr>
          <p:spPr bwMode="auto">
            <a:xfrm>
              <a:off x="6638634" y="3919613"/>
              <a:ext cx="2513103" cy="2938915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2" name="Freeform 12"/>
            <p:cNvSpPr>
              <a:spLocks noChangeShapeType="1"/>
            </p:cNvSpPr>
            <p:nvPr/>
          </p:nvSpPr>
          <p:spPr bwMode="auto">
            <a:xfrm>
              <a:off x="7010123" y="-8468"/>
              <a:ext cx="214320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17B0E4">
                <a:alpha val="4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3" name="Freeform 13"/>
            <p:cNvSpPr>
              <a:spLocks noChangeShapeType="1"/>
            </p:cNvSpPr>
            <p:nvPr/>
          </p:nvSpPr>
          <p:spPr bwMode="auto">
            <a:xfrm>
              <a:off x="8296043" y="-8468"/>
              <a:ext cx="857281" cy="6866995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chemeClr val="accent2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4" name="Freeform 14"/>
            <p:cNvSpPr>
              <a:spLocks noChangeShapeType="1"/>
            </p:cNvSpPr>
            <p:nvPr/>
          </p:nvSpPr>
          <p:spPr bwMode="auto">
            <a:xfrm>
              <a:off x="8094425" y="-8468"/>
              <a:ext cx="1066838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rgbClr val="236292">
                <a:alpha val="81568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4115" name="Freeform 15"/>
            <p:cNvSpPr>
              <a:spLocks noChangeShapeType="1"/>
            </p:cNvSpPr>
            <p:nvPr/>
          </p:nvSpPr>
          <p:spPr bwMode="auto">
            <a:xfrm>
              <a:off x="8069024" y="4894488"/>
              <a:ext cx="1093826" cy="1964040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4099" name="TextBox 17"/>
          <p:cNvSpPr txBox="1">
            <a:spLocks noChangeShapeType="1" noGrp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lang="en-US" sz="8000">
                <a:solidFill>
                  <a:srgbClr val="9FE0F5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4100" name="TextBox 18"/>
          <p:cNvSpPr txBox="1">
            <a:spLocks noChangeShapeType="1" noGrp="1"/>
          </p:cNvSpPr>
          <p:nvPr/>
        </p:nvSpPr>
        <p:spPr bwMode="auto">
          <a:xfrm>
            <a:off x="6748462" y="2886075"/>
            <a:ext cx="457200" cy="58578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lvl="0">
              <a:defRPr/>
            </a:pPr>
            <a:r>
              <a:rPr lang="en-US" sz="8000">
                <a:solidFill>
                  <a:srgbClr val="9FE0F5"/>
                </a:solidFill>
                <a:latin typeface="Arial"/>
              </a:rPr>
              <a:t>”</a:t>
            </a:r>
            <a:endParaRPr/>
          </a:p>
        </p:txBody>
      </p:sp>
      <p:sp>
        <p:nvSpPr>
          <p:cNvPr id="4101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4102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Образец текста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Второй уровень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Третий уровень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Четвертый уровень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103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4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4105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/>
          <p:nvPr/>
        </p:nvGrpSpPr>
        <p:grpSpPr bwMode="auto">
          <a:xfrm>
            <a:off x="-7937" y="-7937"/>
            <a:ext cx="9170987" cy="6873875"/>
            <a:chOff x="-8467" y="-8468"/>
            <a:chExt cx="9171317" cy="6874935"/>
          </a:xfrm>
        </p:grpSpPr>
        <p:sp>
          <p:nvSpPr>
            <p:cNvPr id="1032" name="Freeform 6"/>
            <p:cNvSpPr>
              <a:spLocks noChangeShapeType="1"/>
            </p:cNvSpPr>
            <p:nvPr/>
          </p:nvSpPr>
          <p:spPr bwMode="auto">
            <a:xfrm>
              <a:off x="-8467" y="4013290"/>
              <a:ext cx="457217" cy="2853177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457200"/>
                <a:gd name="gd4" fmla="val 2853267"/>
                <a:gd name="gd5" fmla="val 0"/>
                <a:gd name="gd6" fmla="val 2844800"/>
                <a:gd name="gd7" fmla="val 0"/>
                <a:gd name="gd8" fmla="val 0"/>
                <a:gd name="gd9" fmla="*/ w 0 457200"/>
                <a:gd name="gd10" fmla="*/ h 0 2853267"/>
                <a:gd name="gd11" fmla="*/ w 21600 457200"/>
                <a:gd name="gd12" fmla="*/ h 21600 2853267"/>
              </a:gdLst>
              <a:ahLst/>
              <a:cxnLst/>
              <a:rect l="gd9" t="gd10" r="gd11" b="gd12"/>
              <a:pathLst>
                <a:path w="457200" h="28532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  <a:path w="457200" h="2853267" fill="norm" stroke="1" extrusionOk="0"/>
              </a:pathLst>
            </a:custGeom>
            <a:solidFill>
              <a:schemeClr val="accent1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3" name="Straight Connector 7"/>
            <p:cNvSpPr>
              <a:spLocks noChangeShapeType="1"/>
            </p:cNvSpPr>
            <p:nvPr/>
          </p:nvSpPr>
          <p:spPr bwMode="auto">
            <a:xfrm flipV="1">
              <a:off x="5130455" y="4175239"/>
              <a:ext cx="4022869" cy="2683288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4" name="Straight Connector 8"/>
            <p:cNvSpPr>
              <a:spLocks noChangeShapeType="1"/>
            </p:cNvSpPr>
            <p:nvPr/>
          </p:nvSpPr>
          <p:spPr bwMode="auto">
            <a:xfrm>
              <a:off x="7043462" y="-529"/>
              <a:ext cx="1217656" cy="6859057"/>
            </a:xfrm>
            <a:prstGeom prst="line">
              <a:avLst/>
            </a:prstGeom>
            <a:noFill/>
            <a:ln w="9524">
              <a:solidFill>
                <a:schemeClr val="accent1">
                  <a:alpha val="69803"/>
                </a:schemeClr>
              </a:solidFill>
              <a:round/>
              <a:headEnd/>
              <a:tailEnd/>
            </a:ln>
          </p:spPr>
          <p:txBody>
            <a:bodyPr lIns="91440" tIns="45720" rIns="91440" bIns="45720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5" name="Freeform 9"/>
            <p:cNvSpPr>
              <a:spLocks noChangeShapeType="1"/>
            </p:cNvSpPr>
            <p:nvPr/>
          </p:nvSpPr>
          <p:spPr bwMode="auto">
            <a:xfrm>
              <a:off x="6892644" y="-529"/>
              <a:ext cx="2268619" cy="6866995"/>
            </a:xfrm>
            <a:custGeom>
              <a:avLst/>
              <a:gdLst>
                <a:gd name="gd0" fmla="val 65536"/>
                <a:gd name="gd1" fmla="val 2023534"/>
                <a:gd name="gd2" fmla="val 0"/>
                <a:gd name="gd3" fmla="val 0"/>
                <a:gd name="gd4" fmla="val 6858000"/>
                <a:gd name="gd5" fmla="val 2269067"/>
                <a:gd name="gd6" fmla="val 6866466"/>
                <a:gd name="gd7" fmla="val 2260600"/>
                <a:gd name="gd8" fmla="val 8466"/>
                <a:gd name="gd9" fmla="val 2023534"/>
                <a:gd name="gd10" fmla="val 0"/>
                <a:gd name="gd11" fmla="*/ w 0 2269442"/>
                <a:gd name="gd12" fmla="*/ h 0 6866466"/>
                <a:gd name="gd13" fmla="*/ w 21600 2269442"/>
                <a:gd name="gd14" fmla="*/ h 21600 6866466"/>
              </a:gdLst>
              <a:ahLst/>
              <a:cxnLst/>
              <a:rect l="gd11" t="gd12" r="gd13" b="gd14"/>
              <a:pathLst>
                <a:path w="2269442" h="6866466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gd9" y="gd10"/>
                  </a:lnTo>
                  <a:close/>
                </a:path>
                <a:path w="2269442" h="6866466" fill="norm" stroke="1" extrusionOk="0"/>
              </a:pathLst>
            </a:custGeom>
            <a:solidFill>
              <a:schemeClr val="accent1">
                <a:alpha val="35686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6" name="Freeform 10"/>
            <p:cNvSpPr>
              <a:spLocks noChangeShapeType="1"/>
            </p:cNvSpPr>
            <p:nvPr/>
          </p:nvSpPr>
          <p:spPr bwMode="auto">
            <a:xfrm>
              <a:off x="7205393" y="-8468"/>
              <a:ext cx="194793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202267"/>
                <a:gd name="gd4" fmla="val 6866467"/>
                <a:gd name="gd5" fmla="val 1947333"/>
                <a:gd name="gd6" fmla="val 6866467"/>
                <a:gd name="gd7" fmla="val 1947333"/>
                <a:gd name="gd8" fmla="val 0"/>
                <a:gd name="gd9" fmla="val 0"/>
                <a:gd name="gd10" fmla="val 0"/>
                <a:gd name="gd11" fmla="*/ w 0 1948147"/>
                <a:gd name="gd12" fmla="*/ h 0 6866467"/>
                <a:gd name="gd13" fmla="*/ w 21600 1948147"/>
                <a:gd name="gd14" fmla="*/ h 21600 6866467"/>
              </a:gdLst>
              <a:ahLst/>
              <a:cxnLst/>
              <a:rect l="gd11" t="gd12" r="gd13" b="gd14"/>
              <a:pathLst>
                <a:path w="194814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gd9" y="gd10"/>
                  </a:lnTo>
                  <a:close/>
                </a:path>
                <a:path w="1948147" h="6866467" fill="norm" stroke="1" extrusionOk="0"/>
              </a:pathLst>
            </a:custGeom>
            <a:solidFill>
              <a:schemeClr val="accent1">
                <a:alpha val="19607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7" name="Freeform 11"/>
            <p:cNvSpPr>
              <a:spLocks noChangeShapeType="1"/>
            </p:cNvSpPr>
            <p:nvPr/>
          </p:nvSpPr>
          <p:spPr bwMode="auto">
            <a:xfrm>
              <a:off x="6638634" y="3919613"/>
              <a:ext cx="2513103" cy="2938915"/>
            </a:xfrm>
            <a:custGeom>
              <a:avLst/>
              <a:gdLst>
                <a:gd name="gd0" fmla="val 65536"/>
                <a:gd name="gd1" fmla="val 0"/>
                <a:gd name="gd2" fmla="val 3810000"/>
                <a:gd name="gd3" fmla="val 3251200"/>
                <a:gd name="gd4" fmla="val 0"/>
                <a:gd name="gd5" fmla="val 3259667"/>
                <a:gd name="gd6" fmla="val 3810000"/>
                <a:gd name="gd7" fmla="val 0"/>
                <a:gd name="gd8" fmla="val 3810000"/>
                <a:gd name="gd9" fmla="*/ w 0 3259667"/>
                <a:gd name="gd10" fmla="*/ h 0 3810000"/>
                <a:gd name="gd11" fmla="*/ w 21600 3259667"/>
                <a:gd name="gd12" fmla="*/ h 21600 3810000"/>
              </a:gdLst>
              <a:ahLst/>
              <a:cxnLst/>
              <a:rect l="gd9" t="gd10" r="gd11" b="gd12"/>
              <a:pathLst>
                <a:path w="3259667" h="3810000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gd7" y="gd8"/>
                  </a:lnTo>
                  <a:close/>
                </a:path>
                <a:path w="3259667" h="3810000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8" name="Freeform 12"/>
            <p:cNvSpPr>
              <a:spLocks noChangeShapeType="1"/>
            </p:cNvSpPr>
            <p:nvPr/>
          </p:nvSpPr>
          <p:spPr bwMode="auto">
            <a:xfrm>
              <a:off x="7010123" y="-8468"/>
              <a:ext cx="2143202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2472267"/>
                <a:gd name="gd4" fmla="val 6866467"/>
                <a:gd name="gd5" fmla="val 2853267"/>
                <a:gd name="gd6" fmla="val 6858000"/>
                <a:gd name="gd7" fmla="val 2853267"/>
                <a:gd name="gd8" fmla="val 0"/>
                <a:gd name="gd9" fmla="val 0"/>
                <a:gd name="gd10" fmla="val 0"/>
                <a:gd name="gd11" fmla="*/ w 0 2853267"/>
                <a:gd name="gd12" fmla="*/ h 0 6866467"/>
                <a:gd name="gd13" fmla="*/ w 21600 2853267"/>
                <a:gd name="gd14" fmla="*/ h 21600 6866467"/>
              </a:gdLst>
              <a:ahLst/>
              <a:cxnLst/>
              <a:rect l="gd11" t="gd12" r="gd13" b="gd14"/>
              <a:pathLst>
                <a:path w="2853267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lnTo>
                    <a:pt x="gd7" y="gd8"/>
                  </a:lnTo>
                  <a:lnTo>
                    <a:pt x="gd9" y="gd10"/>
                  </a:lnTo>
                  <a:close/>
                </a:path>
                <a:path w="2853267" h="6866467" fill="norm" stroke="1" extrusionOk="0"/>
              </a:pathLst>
            </a:custGeom>
            <a:solidFill>
              <a:srgbClr val="17B0E4">
                <a:alpha val="49803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39" name="Freeform 13"/>
            <p:cNvSpPr>
              <a:spLocks noChangeShapeType="1"/>
            </p:cNvSpPr>
            <p:nvPr/>
          </p:nvSpPr>
          <p:spPr bwMode="auto">
            <a:xfrm>
              <a:off x="8296043" y="-8468"/>
              <a:ext cx="857281" cy="6866995"/>
            </a:xfrm>
            <a:custGeom>
              <a:avLst/>
              <a:gdLst>
                <a:gd name="gd0" fmla="val 65536"/>
                <a:gd name="gd1" fmla="val 1016000"/>
                <a:gd name="gd2" fmla="val 0"/>
                <a:gd name="gd3" fmla="val 0"/>
                <a:gd name="gd4" fmla="val 6866467"/>
                <a:gd name="gd5" fmla="val 1286933"/>
                <a:gd name="gd6" fmla="val 6866467"/>
                <a:gd name="gd7" fmla="val 1278466"/>
                <a:gd name="gd8" fmla="val 0"/>
                <a:gd name="gd9" fmla="val 1016000"/>
                <a:gd name="gd10" fmla="val 0"/>
                <a:gd name="gd11" fmla="*/ w 0 1286933"/>
                <a:gd name="gd12" fmla="*/ h 0 6866467"/>
                <a:gd name="gd13" fmla="*/ w 21600 1286933"/>
                <a:gd name="gd14" fmla="*/ h 21600 6866467"/>
              </a:gdLst>
              <a:ahLst/>
              <a:cxnLst/>
              <a:rect l="gd11" t="gd12" r="gd13" b="gd14"/>
              <a:pathLst>
                <a:path w="1286933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gd9" y="gd10"/>
                  </a:lnTo>
                  <a:close/>
                </a:path>
                <a:path w="1286933" h="6866467" fill="norm" stroke="1" extrusionOk="0"/>
              </a:pathLst>
            </a:custGeom>
            <a:solidFill>
              <a:schemeClr val="accent2">
                <a:alpha val="69803"/>
              </a:scheme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40" name="Freeform 14"/>
            <p:cNvSpPr>
              <a:spLocks noChangeShapeType="1"/>
            </p:cNvSpPr>
            <p:nvPr/>
          </p:nvSpPr>
          <p:spPr bwMode="auto">
            <a:xfrm>
              <a:off x="8094425" y="-8468"/>
              <a:ext cx="1066838" cy="6866995"/>
            </a:xfrm>
            <a:custGeom>
              <a:avLst/>
              <a:gdLst>
                <a:gd name="gd0" fmla="val 65536"/>
                <a:gd name="gd1" fmla="val 0"/>
                <a:gd name="gd2" fmla="val 0"/>
                <a:gd name="gd3" fmla="val 1117600"/>
                <a:gd name="gd4" fmla="val 6866467"/>
                <a:gd name="gd5" fmla="val 1270000"/>
                <a:gd name="gd6" fmla="val 6866467"/>
                <a:gd name="gd7" fmla="val 1253067"/>
                <a:gd name="gd8" fmla="val 0"/>
                <a:gd name="gd9" fmla="val 0"/>
                <a:gd name="gd10" fmla="val 0"/>
                <a:gd name="gd11" fmla="*/ w 0 1270244"/>
                <a:gd name="gd12" fmla="*/ h 0 6866467"/>
                <a:gd name="gd13" fmla="*/ w 21600 1270244"/>
                <a:gd name="gd14" fmla="*/ h 21600 6866467"/>
              </a:gdLst>
              <a:ahLst/>
              <a:cxnLst/>
              <a:rect l="gd11" t="gd12" r="gd13" b="gd14"/>
              <a:pathLst>
                <a:path w="1270244" h="6866467" fill="norm" stroke="1" extrusionOk="0">
                  <a:moveTo>
                    <a:pt x="gd1" y="gd2"/>
                  </a:moveTo>
                  <a:lnTo>
                    <a:pt x="gd3" y="gd4"/>
                  </a:lnTo>
                  <a:lnTo>
                    <a:pt x="gd5" y="gd6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gd9" y="gd10"/>
                  </a:lnTo>
                  <a:close/>
                </a:path>
                <a:path w="1270244" h="6866467" fill="norm" stroke="1" extrusionOk="0"/>
              </a:pathLst>
            </a:custGeom>
            <a:solidFill>
              <a:srgbClr val="236292">
                <a:alpha val="81568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  <p:sp>
          <p:nvSpPr>
            <p:cNvPr id="1041" name="Freeform 15"/>
            <p:cNvSpPr>
              <a:spLocks noChangeShapeType="1"/>
            </p:cNvSpPr>
            <p:nvPr/>
          </p:nvSpPr>
          <p:spPr bwMode="auto">
            <a:xfrm>
              <a:off x="8069024" y="4894488"/>
              <a:ext cx="1093826" cy="1964040"/>
            </a:xfrm>
            <a:custGeom>
              <a:avLst/>
              <a:gdLst>
                <a:gd name="gd0" fmla="val 65536"/>
                <a:gd name="gd1" fmla="val 0"/>
                <a:gd name="gd2" fmla="val 3268133"/>
                <a:gd name="gd3" fmla="val 1811866"/>
                <a:gd name="gd4" fmla="val 0"/>
                <a:gd name="gd5" fmla="val 1820333"/>
                <a:gd name="gd6" fmla="val 3259666"/>
                <a:gd name="gd7" fmla="val 0"/>
                <a:gd name="gd8" fmla="val 3268133"/>
                <a:gd name="gd9" fmla="*/ w 0 1820333"/>
                <a:gd name="gd10" fmla="*/ h 0 3268133"/>
                <a:gd name="gd11" fmla="*/ w 21600 1820333"/>
                <a:gd name="gd12" fmla="*/ h 21600 3268133"/>
              </a:gdLst>
              <a:ahLst/>
              <a:cxnLst/>
              <a:rect l="gd9" t="gd10" r="gd11" b="gd12"/>
              <a:pathLst>
                <a:path w="1820333" h="3268133" fill="norm" stroke="1" extrusionOk="0">
                  <a:moveTo>
                    <a:pt x="gd1" y="gd2"/>
                  </a:moveTo>
                  <a:lnTo>
                    <a:pt x="gd3" y="gd4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gd7" y="gd8"/>
                  </a:lnTo>
                  <a:close/>
                </a:path>
                <a:path w="1820333" h="3268133" fill="norm" stroke="1" extrusionOk="0"/>
              </a:pathLst>
            </a:custGeom>
            <a:solidFill>
              <a:srgbClr val="17B0E4">
                <a:alpha val="65490"/>
              </a:srgbClr>
            </a:solidFill>
          </p:spPr>
          <p:txBody>
            <a:bodyPr lIns="91440" tIns="45720" rIns="91440" bIns="45720" anchor="t"/>
            <a:lstStyle/>
            <a:p>
              <a:pPr>
                <a:defRPr/>
              </a:pPr>
              <a:endParaRPr sz="1400"/>
            </a:p>
          </p:txBody>
        </p:sp>
      </p:grpSp>
      <p:sp>
        <p:nvSpPr>
          <p:cNvPr id="1027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600" y="609600"/>
            <a:ext cx="6348412" cy="13208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28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600" y="2160587"/>
            <a:ext cx="6348412" cy="3881437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342900" lvl="0" indent="-3429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Образец текста</a:t>
            </a:r>
            <a:endParaRPr/>
          </a:p>
          <a:p>
            <a:pPr marL="742950" lvl="1" indent="-28575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Второй уровень</a:t>
            </a:r>
            <a:endParaRPr/>
          </a:p>
          <a:p>
            <a:pPr marL="1143000" lvl="2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Третий уровень</a:t>
            </a:r>
            <a:endParaRPr/>
          </a:p>
          <a:p>
            <a:pPr marL="1600200" lvl="3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Четвертый уровень</a:t>
            </a:r>
            <a:endParaRPr/>
          </a:p>
          <a:p>
            <a:pPr marL="2057400" lvl="4" indent="-228600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1029" name="Date Placeholder 3"/>
          <p:cNvSpPr>
            <a:spLocks noChangeShapeType="1" noGrp="1"/>
          </p:cNvSpPr>
          <p:nvPr>
            <p:ph type="dt" idx="2"/>
          </p:nvPr>
        </p:nvSpPr>
        <p:spPr bwMode="auto">
          <a:xfrm>
            <a:off x="5405437" y="6042025"/>
            <a:ext cx="68421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0" name="Footer Placeholder 4"/>
          <p:cNvSpPr>
            <a:spLocks noChangeShapeType="1" noGrp="1"/>
          </p:cNvSpPr>
          <p:nvPr>
            <p:ph type="ftr" idx="3"/>
          </p:nvPr>
        </p:nvSpPr>
        <p:spPr bwMode="auto">
          <a:xfrm>
            <a:off x="609600" y="6042025"/>
            <a:ext cx="4622799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031" name="Slide Number Placeholder 5"/>
          <p:cNvSpPr>
            <a:spLocks noChangeShapeType="1" noGrp="1"/>
          </p:cNvSpPr>
          <p:nvPr>
            <p:ph type="sldNum" idx="4"/>
          </p:nvPr>
        </p:nvSpPr>
        <p:spPr bwMode="auto">
          <a:xfrm>
            <a:off x="6445250" y="6042025"/>
            <a:ext cx="512762" cy="365125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1pPr>
            <a:lvl2pPr marL="457200" indent="4572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2pPr>
            <a:lvl3pPr marL="914400" indent="9144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3pPr>
            <a:lvl4pPr marL="1371600" indent="13716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4pPr>
            <a:lvl5pPr marL="1828800" indent="182880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rebuchet MS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ru-RU" sz="900">
                <a:solidFill>
                  <a:schemeClr val="accent1"/>
                </a:solidFill>
              </a:rPr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457200">
        <a:spcBef>
          <a:spcPts val="0"/>
        </a:spcBef>
        <a:spcAft>
          <a:spcPts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>
        <a:spcBef>
          <a:spcPts val="0"/>
        </a:spcBef>
        <a:spcAft>
          <a:spcPts val="0"/>
        </a:spcAft>
        <a:defRPr sz="3600">
          <a:solidFill>
            <a:schemeClr val="accent1"/>
          </a:solidFill>
          <a:latin typeface="Trebuchet MS"/>
        </a:defRPr>
      </a:lvl2pPr>
      <a:lvl3pPr algn="l" defTabSz="457200">
        <a:spcBef>
          <a:spcPts val="0"/>
        </a:spcBef>
        <a:spcAft>
          <a:spcPts val="0"/>
        </a:spcAft>
        <a:defRPr sz="3600">
          <a:solidFill>
            <a:schemeClr val="accent1"/>
          </a:solidFill>
          <a:latin typeface="Trebuchet MS"/>
        </a:defRPr>
      </a:lvl3pPr>
      <a:lvl4pPr algn="l" defTabSz="457200">
        <a:spcBef>
          <a:spcPts val="0"/>
        </a:spcBef>
        <a:spcAft>
          <a:spcPts val="0"/>
        </a:spcAft>
        <a:defRPr sz="3600">
          <a:solidFill>
            <a:schemeClr val="accent1"/>
          </a:solidFill>
          <a:latin typeface="Trebuchet MS"/>
        </a:defRPr>
      </a:lvl4pPr>
      <a:lvl5pPr algn="l" defTabSz="457200">
        <a:spcBef>
          <a:spcPts val="0"/>
        </a:spcBef>
        <a:spcAft>
          <a:spcPts val="0"/>
        </a:spcAft>
        <a:defRPr sz="3600">
          <a:solidFill>
            <a:schemeClr val="accent1"/>
          </a:solidFill>
          <a:latin typeface="Trebuchet MS"/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6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4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ShapeType="1" noGrp="1"/>
          </p:cNvSpPr>
          <p:nvPr/>
        </p:nvSpPr>
        <p:spPr bwMode="auto">
          <a:xfrm>
            <a:off x="3708400" y="6308725"/>
            <a:ext cx="4649787" cy="40005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  <a:lvl6pPr defTabSz="914400">
              <a:defRPr lang="ru-RU" sz="1800"/>
            </a:lvl6pPr>
            <a:lvl7pPr defTabSz="914400">
              <a:defRPr lang="ru-RU" sz="1800"/>
            </a:lvl7pPr>
            <a:lvl8pPr defTabSz="914400">
              <a:defRPr lang="ru-RU" sz="1800"/>
            </a:lvl8pPr>
            <a:lvl9pPr defTabSz="914400">
              <a:defRPr lang="ru-RU" sz="1800"/>
            </a:lvl9pPr>
          </a:lstStyle>
          <a:p>
            <a:pPr marL="0" lvl="0" indent="0" algn="ctr" defTabSz="914400">
              <a:spcBef>
                <a:spcPts val="0"/>
              </a:spcBef>
              <a:buNone/>
              <a:defRPr/>
            </a:pPr>
            <a:r>
              <a:rPr lang="ru-RU" sz="2000" b="1" i="0" u="none">
                <a:solidFill>
                  <a:srgbClr val="FF0000"/>
                </a:solidFill>
                <a:latin typeface="Arial"/>
              </a:rPr>
              <a:t> </a:t>
            </a:r>
            <a:endParaRPr/>
          </a:p>
        </p:txBody>
      </p:sp>
      <p:sp>
        <p:nvSpPr>
          <p:cNvPr id="5123" name="TextBox 6"/>
          <p:cNvSpPr txBox="1">
            <a:spLocks noChangeShapeType="1" noGrp="1"/>
          </p:cNvSpPr>
          <p:nvPr/>
        </p:nvSpPr>
        <p:spPr bwMode="auto">
          <a:xfrm>
            <a:off x="409574" y="1561413"/>
            <a:ext cx="8289308" cy="281435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  <a:lvl6pPr defTabSz="914400">
              <a:defRPr lang="ru-RU" sz="1800"/>
            </a:lvl6pPr>
            <a:lvl7pPr defTabSz="914400">
              <a:defRPr lang="ru-RU" sz="1800"/>
            </a:lvl7pPr>
            <a:lvl8pPr defTabSz="914400">
              <a:defRPr lang="ru-RU" sz="1800"/>
            </a:lvl8pPr>
            <a:lvl9pPr defTabSz="914400">
              <a:defRPr lang="ru-RU" sz="1800"/>
            </a:lvl9pPr>
          </a:lstStyle>
          <a:p>
            <a:pPr>
              <a:defRPr/>
            </a:pPr>
            <a:endParaRPr/>
          </a:p>
          <a:p>
            <a:pPr algn="ctr">
              <a:defRPr/>
            </a:pPr>
            <a:r>
              <a:rPr sz="3600" b="0" i="0" u="none">
                <a:solidFill>
                  <a:srgbClr val="1A1A1A"/>
                </a:solidFill>
                <a:latin typeface="Times New Roman"/>
                <a:ea typeface="Arial"/>
                <a:cs typeface="Times New Roman"/>
              </a:rPr>
              <a:t>Пошаговый алгоритм записи к врачам через </a:t>
            </a:r>
            <a:endParaRPr sz="3600" b="0" i="0" u="none">
              <a:solidFill>
                <a:srgbClr val="1A1A1A"/>
              </a:solidFill>
              <a:latin typeface="Times New Roman"/>
              <a:ea typeface="Arial"/>
              <a:cs typeface="Times New Roman"/>
            </a:endParaRPr>
          </a:p>
          <a:p>
            <a:pPr marL="342900" indent="0" algn="ctr">
              <a:buClr>
                <a:srgbClr val="5FCBEF"/>
              </a:buClr>
              <a:buSzPct val="80000"/>
              <a:buNone/>
              <a:defRPr/>
            </a:pPr>
            <a:r>
              <a:rPr sz="3600" b="0" i="0" u="none">
                <a:solidFill>
                  <a:srgbClr val="1A1A1A"/>
                </a:solidFill>
                <a:latin typeface="Times New Roman"/>
                <a:ea typeface="Arial"/>
                <a:cs typeface="Times New Roman"/>
              </a:rPr>
              <a:t>е</a:t>
            </a:r>
            <a:r>
              <a:rPr sz="3600" b="0" i="0" u="none">
                <a:solidFill>
                  <a:srgbClr val="1A1A1A"/>
                </a:solidFill>
                <a:latin typeface="Times New Roman"/>
                <a:ea typeface="Arial"/>
                <a:cs typeface="Times New Roman"/>
              </a:rPr>
              <a:t>диный</a:t>
            </a:r>
            <a:r>
              <a:rPr lang="en-US" sz="3600">
                <a:latin typeface="Times New Roman"/>
                <a:cs typeface="Times New Roman"/>
              </a:rPr>
              <a:t>  </a:t>
            </a:r>
            <a:r>
              <a:rPr sz="3600" b="0" i="0" u="none">
                <a:solidFill>
                  <a:srgbClr val="1A1A1A"/>
                </a:solidFill>
                <a:latin typeface="Times New Roman"/>
                <a:ea typeface="Arial"/>
                <a:cs typeface="Times New Roman"/>
              </a:rPr>
              <a:t>портал государственных и муниципальных услуг</a:t>
            </a:r>
            <a:r>
              <a:rPr lang="en-US" sz="3600">
                <a:latin typeface="Times New Roman"/>
                <a:cs typeface="Times New Roman"/>
              </a:rPr>
              <a:t>    </a:t>
            </a:r>
            <a:r>
              <a:rPr sz="3600" b="0" i="0" u="none">
                <a:solidFill>
                  <a:srgbClr val="1A1A1A"/>
                </a:solidFill>
                <a:latin typeface="Times New Roman"/>
                <a:ea typeface="Arial"/>
                <a:cs typeface="Times New Roman"/>
              </a:rPr>
              <a:t>(портал ЕПГУ)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124" name="TextBox 7"/>
          <p:cNvSpPr txBox="1">
            <a:spLocks noChangeShapeType="1" noGrp="1"/>
          </p:cNvSpPr>
          <p:nvPr/>
        </p:nvSpPr>
        <p:spPr bwMode="auto">
          <a:xfrm>
            <a:off x="468311" y="5589586"/>
            <a:ext cx="8248685" cy="36579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r">
              <a:defRPr/>
            </a:pPr>
            <a:r>
              <a:rPr lang="ru-RU" sz="1600" b="0" i="0" u="none">
                <a:latin typeface="Trebuchet MS"/>
              </a:rPr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7" name="Объект 5"/>
          <p:cNvSpPr>
            <a:spLocks noChangeShapeType="1" noGrp="1"/>
          </p:cNvSpPr>
          <p:nvPr>
            <p:ph type="obj"/>
          </p:nvPr>
        </p:nvSpPr>
        <p:spPr bwMode="auto">
          <a:xfrm flipH="0" flipV="0">
            <a:off x="755649" y="592094"/>
            <a:ext cx="7818167" cy="544992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Обращаем ваше внимание, что для записи на прием:</a:t>
            </a:r>
            <a:endParaRPr sz="2200">
              <a:solidFill>
                <a:srgbClr val="1A1A1A"/>
              </a:solidFill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1 У вас должна быть учетная запись на ЕПГУ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2 Вы должны быть авторизованы через ЕСИА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3 В сервис вы можете зайти по ссылке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https://www.gosuslugi.ru/ или через мобильно</a:t>
            </a:r>
            <a:r>
              <a:rPr lang="ru-RU"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е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приложение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4 Вы должны быть прикреплены к нашей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медицинской организации (сделать это вы можете</a:t>
            </a:r>
            <a:r>
              <a:rPr sz="2200"/>
              <a:t> 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в регистратуре учреждения, написав заявлени</a:t>
            </a:r>
            <a:r>
              <a:rPr lang="ru-RU"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е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).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Без прикрепления у вас не будет отображаться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наша медицинская организация.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5 Для записи ваших родственников у вас должны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быть внесены их данные в разделе «Документы/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Сведения о семье и детях».</a:t>
            </a:r>
            <a:endParaRPr sz="2200">
              <a:latin typeface="Arial"/>
              <a:ea typeface="Arial"/>
              <a:cs typeface="Arial"/>
            </a:endParaRPr>
          </a:p>
          <a:p>
            <a:pPr marL="0" lvl="0" indent="0" algn="just">
              <a:spcBef>
                <a:spcPts val="1000"/>
              </a:spcBef>
              <a:buClr>
                <a:srgbClr val="5FCBEF"/>
              </a:buClr>
              <a:buSzPct val="80000"/>
              <a:buFont typeface="Wingdings 3"/>
              <a:buNone/>
              <a:defRPr/>
            </a:pP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-При необходимости отменить прием вы также это </a:t>
            </a:r>
            <a:r>
              <a:rPr sz="2200">
                <a:solidFill>
                  <a:srgbClr val="1A1A1A"/>
                </a:solidFill>
                <a:latin typeface="Arial"/>
                <a:ea typeface="Arial"/>
                <a:cs typeface="Arial"/>
              </a:rPr>
              <a:t>можете сделать через ЕПГУ.</a:t>
            </a:r>
            <a:endParaRPr sz="2200"/>
          </a:p>
        </p:txBody>
      </p:sp>
      <p:sp>
        <p:nvSpPr>
          <p:cNvPr id="6148" name="Прямоугольник 3"/>
          <p:cNvSpPr>
            <a:spLocks noChangeShapeType="1" noGrp="1"/>
          </p:cNvSpPr>
          <p:nvPr/>
        </p:nvSpPr>
        <p:spPr bwMode="auto">
          <a:xfrm>
            <a:off x="2286000" y="1304925"/>
            <a:ext cx="4572000" cy="36988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ChangeShapeType="1" noGrp="1"/>
          </p:cNvSpPr>
          <p:nvPr>
            <p:ph type="title"/>
          </p:nvPr>
        </p:nvSpPr>
        <p:spPr bwMode="auto">
          <a:xfrm flipH="0" flipV="0">
            <a:off x="1619249" y="379026"/>
            <a:ext cx="5988049" cy="509115"/>
          </a:xfrm>
          <a:prstGeom prst="rect">
            <a:avLst/>
          </a:prstGeom>
          <a:solidFill>
            <a:srgbClr val="17B0E4"/>
          </a:solidFill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>
                <a:solidFill>
                  <a:srgbClr val="161E22"/>
                </a:solidFill>
              </a:rPr>
              <a:t>Справка</a:t>
            </a:r>
            <a:r>
              <a:rPr>
                <a:solidFill>
                  <a:srgbClr val="161E22"/>
                </a:solidFill>
              </a:rPr>
              <a:t>   </a:t>
            </a:r>
            <a:br>
              <a:rPr>
                <a:solidFill>
                  <a:srgbClr val="161E22"/>
                </a:solidFill>
              </a:rPr>
            </a:br>
            <a:r>
              <a:rPr>
                <a:solidFill>
                  <a:srgbClr val="161E22"/>
                </a:solidFill>
              </a:rPr>
              <a:t>  </a:t>
            </a:r>
            <a:endParaRPr/>
          </a:p>
        </p:txBody>
      </p:sp>
      <p:sp>
        <p:nvSpPr>
          <p:cNvPr id="7171" name="Объект 2"/>
          <p:cNvSpPr>
            <a:spLocks noChangeShapeType="1" noGrp="1"/>
          </p:cNvSpPr>
          <p:nvPr>
            <p:ph type="obj"/>
          </p:nvPr>
        </p:nvSpPr>
        <p:spPr bwMode="auto">
          <a:xfrm flipH="0" flipV="0">
            <a:off x="14189" y="978243"/>
            <a:ext cx="8932905" cy="496604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/>
              <a:t> </a:t>
            </a:r>
            <a:r>
              <a:rPr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Напоминаем Вам, что самостоятельная запись на прием возможна к следующим специалистам:</a:t>
            </a:r>
            <a:endParaRPr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Список взрослых врачей</a:t>
            </a:r>
            <a:r>
              <a:rPr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:</a:t>
            </a:r>
            <a:endParaRPr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 акушер-гинеколог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 общей практики (семейный врач)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 психиатр-нарколог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-Врач-психотерапевт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 стоматолог-терапевт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-Врач-терапевт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-Врач-терапевт участковый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-Врач-хирург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Список детских врачей:</a:t>
            </a:r>
            <a:endParaRPr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</a:t>
            </a: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Врач-педиатр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-Врач-педиатр участковый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 по гигиеническому воспитанию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-Врач-психиатр детский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-Врач-стоматолог детский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-Врач-детский хирург</a:t>
            </a:r>
            <a:endParaRPr sz="16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1199"/>
              </a:spcAft>
              <a:defRPr/>
            </a:pPr>
            <a:r>
              <a:rPr sz="12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Запись к остальным специалистам доступна через врача первичного звена (терапевт, педиатр, врач общей практики и другие).</a:t>
            </a:r>
            <a:endParaRPr sz="1200">
              <a:latin typeface="Open Sans"/>
              <a:ea typeface="Open Sans"/>
              <a:cs typeface="Open San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defRPr/>
            </a:pPr>
            <a:r>
              <a:rPr sz="1600" b="1">
                <a:solidFill>
                  <a:srgbClr val="2B2B2B"/>
                </a:solidFill>
                <a:latin typeface="Open Sans"/>
                <a:ea typeface="Open Sans"/>
                <a:cs typeface="Open Sans"/>
              </a:rPr>
              <a:t>Если у Вас признаки острой респираторной инфекции, необходимо обратиться в кабинет неотложной медицинской помощи в Вашу поликлинику, без предварительной записи.</a:t>
            </a:r>
            <a:endParaRPr sz="1600" b="1">
              <a:solidFill>
                <a:srgbClr val="2B2B2B"/>
              </a:solidFill>
              <a:latin typeface="Open Sans"/>
              <a:ea typeface="Open Sans"/>
              <a:cs typeface="Open Sans"/>
            </a:endParaRPr>
          </a:p>
          <a:p>
            <a:pPr marL="342900" lvl="0" indent="-342900">
              <a:spcBef>
                <a:spcPts val="999"/>
              </a:spcBef>
              <a:buClr>
                <a:srgbClr val="5FCBEF"/>
              </a:buClr>
              <a:buSzPct val="80000"/>
              <a:buFont typeface="Wingdings 3"/>
              <a:buChar char=""/>
              <a:defRPr/>
            </a:pPr>
            <a:endParaRPr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ChangeShapeType="1" noGrp="1"/>
          </p:cNvSpPr>
          <p:nvPr>
            <p:ph type="subTitle"/>
          </p:nvPr>
        </p:nvSpPr>
        <p:spPr bwMode="auto">
          <a:xfrm>
            <a:off x="1547811" y="2241807"/>
            <a:ext cx="5826125" cy="10969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algn="ctr">
              <a:buNone/>
              <a:defRPr/>
            </a:lvl1pPr>
            <a:lvl2pPr marL="457200" algn="ctr">
              <a:buNone/>
              <a:defRPr/>
            </a:lvl2pPr>
            <a:lvl3pPr marL="914400" algn="ctr">
              <a:buNone/>
              <a:defRPr/>
            </a:lvl3pPr>
            <a:lvl4pPr marL="1371600" algn="ctr">
              <a:buNone/>
              <a:defRPr/>
            </a:lvl4pPr>
            <a:lvl5pPr marL="1828800" algn="ctr">
              <a:buNone/>
              <a:defRPr/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b="0" i="0" u="none">
                <a:solidFill>
                  <a:srgbClr val="7F7F7F"/>
                </a:solidFill>
              </a:rPr>
              <a:t> </a:t>
            </a:r>
            <a:endParaRPr/>
          </a:p>
          <a:p>
            <a:pPr marL="0" lvl="0" indent="0" algn="r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8195" name="Заголовок 3"/>
          <p:cNvSpPr>
            <a:spLocks noChangeShapeType="1" noGrp="1"/>
          </p:cNvSpPr>
          <p:nvPr>
            <p:ph type="ctrTitle"/>
          </p:nvPr>
        </p:nvSpPr>
        <p:spPr bwMode="auto">
          <a:prstGeom prst="rect">
            <a:avLst/>
          </a:prstGeom>
        </p:spPr>
        <p:txBody>
          <a:bodyPr lIns="91440" tIns="45720" rIns="91440" bIns="45720" anchor="b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5400"/>
              <a:t> </a:t>
            </a:r>
            <a:endParaRPr/>
          </a:p>
        </p:txBody>
      </p:sp>
      <p:pic>
        <p:nvPicPr>
          <p:cNvPr id="262973007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265485" y="493888"/>
            <a:ext cx="8510763" cy="4489097"/>
          </a:xfrm>
          <a:prstGeom prst="rect">
            <a:avLst/>
          </a:prstGeom>
        </p:spPr>
      </p:pic>
      <p:sp>
        <p:nvSpPr>
          <p:cNvPr id="745424231" name="Text Placeholder 2"/>
          <p:cNvSpPr>
            <a:spLocks noChangeShapeType="1" noGrp="1"/>
          </p:cNvSpPr>
          <p:nvPr>
            <p:ph type="body" idx="1"/>
          </p:nvPr>
        </p:nvSpPr>
        <p:spPr bwMode="auto">
          <a:xfrm flipH="0" flipV="0">
            <a:off x="609599" y="4850694"/>
            <a:ext cx="8080062" cy="1693333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lang="ru-RU"/>
          </a:p>
          <a:p>
            <a:pPr>
              <a:defRPr/>
            </a:pPr>
            <a:r>
              <a:rPr lang="ru-RU"/>
              <a:t>ШАГ 1</a:t>
            </a:r>
            <a:endParaRPr lang="ru-RU"/>
          </a:p>
          <a:p>
            <a:pPr>
              <a:defRPr/>
            </a:pPr>
            <a:r>
              <a:rPr lang="ru-RU"/>
              <a:t>В открывшемся окне запись к врачу ввести номер полиса,дату рождения</a:t>
            </a:r>
            <a:endParaRPr lang="ru-RU"/>
          </a:p>
          <a:p>
            <a:pPr>
              <a:defRPr/>
            </a:pPr>
            <a:r>
              <a:rPr lang="ru-RU"/>
              <a:t>Нажать на окно </a:t>
            </a:r>
            <a:r>
              <a:rPr lang="ru-RU"/>
              <a:t>                              </a:t>
            </a:r>
            <a:r>
              <a:rPr lang="ru-RU"/>
              <a:t>Записаться</a:t>
            </a:r>
            <a:endParaRPr lang="ru-RU"/>
          </a:p>
        </p:txBody>
      </p:sp>
      <p:sp>
        <p:nvSpPr>
          <p:cNvPr id="1752122243" name=""/>
          <p:cNvSpPr/>
          <p:nvPr/>
        </p:nvSpPr>
        <p:spPr bwMode="auto">
          <a:xfrm flipH="0" flipV="0">
            <a:off x="3175902" y="6200069"/>
            <a:ext cx="1666874" cy="617360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ChangeShapeType="1" noGrp="1"/>
          </p:cNvSpPr>
          <p:nvPr>
            <p:ph type="title"/>
          </p:nvPr>
        </p:nvSpPr>
        <p:spPr bwMode="auto">
          <a:xfrm flipH="0" flipV="0">
            <a:off x="395286" y="476249"/>
            <a:ext cx="8229600" cy="1106959"/>
          </a:xfrm>
          <a:prstGeom prst="rect">
            <a:avLst/>
          </a:prstGeom>
          <a:solidFill>
            <a:srgbClr val="17B0E4"/>
          </a:solidFill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b="1" i="0" u="none">
                <a:solidFill>
                  <a:schemeClr val="lt1"/>
                </a:solidFill>
              </a:rPr>
              <a:t>Шаг 2 </a:t>
            </a:r>
            <a:br>
              <a:rPr lang="ru-RU" b="1" i="0" u="none">
                <a:solidFill>
                  <a:schemeClr val="lt1"/>
                </a:solidFill>
              </a:rPr>
            </a:br>
            <a:r>
              <a:rPr lang="ru-RU" b="1" i="0" u="none">
                <a:solidFill>
                  <a:schemeClr val="lt1"/>
                </a:solidFill>
              </a:rPr>
              <a:t>Выбор специальности </a:t>
            </a:r>
            <a:endParaRPr/>
          </a:p>
        </p:txBody>
      </p:sp>
      <p:sp>
        <p:nvSpPr>
          <p:cNvPr id="9219" name="Объект 2"/>
          <p:cNvSpPr>
            <a:spLocks noChangeShapeType="1" noGrp="1"/>
          </p:cNvSpPr>
          <p:nvPr>
            <p:ph type="obj"/>
          </p:nvPr>
        </p:nvSpPr>
        <p:spPr bwMode="auto">
          <a:xfrm>
            <a:off x="539750" y="2133600"/>
            <a:ext cx="8229600" cy="374332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>
              <a:defRPr/>
            </a:pPr>
            <a:endParaRPr/>
          </a:p>
        </p:txBody>
      </p:sp>
      <p:pic>
        <p:nvPicPr>
          <p:cNvPr id="2042444968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539749" y="2133599"/>
            <a:ext cx="8298235" cy="42163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ChangeShapeType="1" noGrp="1"/>
          </p:cNvSpPr>
          <p:nvPr>
            <p:ph type="title"/>
          </p:nvPr>
        </p:nvSpPr>
        <p:spPr bwMode="auto">
          <a:xfrm flipH="0" flipV="0">
            <a:off x="357186" y="202847"/>
            <a:ext cx="8621910" cy="556506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sz="2900">
                <a:solidFill>
                  <a:srgbClr val="FFFF00"/>
                </a:solidFill>
              </a:rPr>
              <a:t> </a:t>
            </a: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r>
              <a:rPr lang="ru-RU" sz="2900">
                <a:solidFill>
                  <a:srgbClr val="FFFF00"/>
                </a:solidFill>
              </a:rPr>
              <a:t>  </a:t>
            </a:r>
            <a:r>
              <a:rPr lang="ru-RU" sz="2900">
                <a:solidFill>
                  <a:srgbClr val="FFFF00"/>
                </a:solidFill>
              </a:rPr>
              <a:t> </a:t>
            </a:r>
            <a:br>
              <a:rPr lang="ru-RU" sz="2900">
                <a:solidFill>
                  <a:srgbClr val="FFFF00"/>
                </a:solidFill>
              </a:rPr>
            </a:br>
            <a:br>
              <a:rPr lang="ru-RU" sz="2900">
                <a:solidFill>
                  <a:srgbClr val="FFFF00"/>
                </a:solidFill>
              </a:rPr>
            </a:br>
            <a:r>
              <a:rPr lang="ru-RU" sz="2900">
                <a:solidFill>
                  <a:schemeClr val="tx1"/>
                </a:solidFill>
              </a:rPr>
              <a:t>  </a:t>
            </a:r>
            <a:br>
              <a:rPr lang="ru-RU" sz="2900">
                <a:solidFill>
                  <a:schemeClr val="tx1"/>
                </a:solidFill>
              </a:rPr>
            </a:br>
            <a:br>
              <a:rPr lang="ru-RU" sz="2900">
                <a:solidFill>
                  <a:schemeClr val="tx1"/>
                </a:solidFill>
              </a:rPr>
            </a:br>
            <a:r>
              <a:rPr lang="ru-RU" sz="2900">
                <a:solidFill>
                  <a:schemeClr val="tx1"/>
                </a:solidFill>
              </a:rPr>
              <a:t> </a:t>
            </a:r>
            <a:r>
              <a:rPr lang="ru-RU" sz="2900">
                <a:solidFill>
                  <a:schemeClr val="tx1"/>
                </a:solidFill>
                <a:highlight>
                  <a:srgbClr val="FFFFFF"/>
                </a:highlight>
              </a:rPr>
              <a:t>В открывшемся окне выбрать дату и вре</a:t>
            </a:r>
            <a:r>
              <a:rPr lang="ru-RU" sz="2900">
                <a:solidFill>
                  <a:schemeClr val="tx1"/>
                </a:solidFill>
                <a:highlight>
                  <a:srgbClr val="FFFFFF"/>
                </a:highlight>
              </a:rPr>
              <a:t>мя</a:t>
            </a:r>
            <a:br>
              <a:rPr sz="2900">
                <a:solidFill>
                  <a:srgbClr val="FFFF00"/>
                </a:solidFill>
              </a:rPr>
            </a:br>
            <a:r>
              <a:rPr sz="2900">
                <a:solidFill>
                  <a:srgbClr val="FFFF00"/>
                </a:solidFill>
              </a:rPr>
              <a:t>	</a:t>
            </a:r>
            <a:br>
              <a:rPr sz="2900">
                <a:solidFill>
                  <a:srgbClr val="FFFF00"/>
                </a:solidFill>
              </a:rPr>
            </a:br>
            <a:r>
              <a:rPr sz="2900">
                <a:solidFill>
                  <a:srgbClr val="FFFF00"/>
                </a:solidFill>
              </a:rPr>
              <a:t>	</a:t>
            </a: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2900">
                <a:solidFill>
                  <a:srgbClr val="FFFF00"/>
                </a:solidFill>
              </a:rPr>
            </a:br>
            <a:br>
              <a:rPr sz="1800" b="0" i="0" u="none">
                <a:solidFill>
                  <a:schemeClr val="dk1"/>
                </a:solidFill>
                <a:latin typeface="Times New Roman"/>
                <a:ea typeface="Times New Roman"/>
              </a:rPr>
            </a:br>
            <a:br>
              <a:rPr sz="1800" b="0" i="0" u="none">
                <a:solidFill>
                  <a:schemeClr val="dk1"/>
                </a:solidFill>
                <a:latin typeface="Times New Roman"/>
                <a:ea typeface="Times New Roman"/>
              </a:rPr>
            </a:br>
            <a:br>
              <a:rPr sz="1800" b="0" i="0" u="none">
                <a:solidFill>
                  <a:schemeClr val="dk1"/>
                </a:solidFill>
                <a:latin typeface="Times New Roman"/>
                <a:ea typeface="Times New Roman"/>
              </a:rPr>
            </a:br>
            <a:br>
              <a:rPr sz="1800" b="0" i="0" u="none">
                <a:solidFill>
                  <a:schemeClr val="dk1"/>
                </a:solidFill>
                <a:latin typeface="Times New Roman"/>
                <a:ea typeface="Times New Roman"/>
              </a:rPr>
            </a:br>
            <a:r>
              <a:rPr sz="2200" b="0" i="0" u="none">
                <a:solidFill>
                  <a:srgbClr val="FFFF00"/>
                </a:solidFill>
              </a:rPr>
              <a:t> </a:t>
            </a:r>
            <a:br>
              <a:rPr sz="2200" b="0" i="0" u="none">
                <a:solidFill>
                  <a:srgbClr val="FFFF00"/>
                </a:solidFill>
              </a:rPr>
            </a:br>
            <a:br>
              <a:rPr sz="2200" b="0" i="0" u="none">
                <a:solidFill>
                  <a:srgbClr val="FFFF00"/>
                </a:solidFill>
              </a:rPr>
            </a:br>
            <a:br>
              <a:rPr sz="2200" b="0" i="0" u="none">
                <a:solidFill>
                  <a:srgbClr val="FFFF00"/>
                </a:solidFill>
              </a:rPr>
            </a:br>
            <a:br>
              <a:rPr sz="2200" b="0" i="0" u="none">
                <a:solidFill>
                  <a:srgbClr val="FFFF00"/>
                </a:solidFill>
              </a:rPr>
            </a:br>
            <a:br>
              <a:rPr sz="2200" b="0" i="0" u="none">
                <a:solidFill>
                  <a:srgbClr val="FFFF00"/>
                </a:solidFill>
              </a:rPr>
            </a:br>
            <a:br>
              <a:rPr sz="2200" b="0" i="0" u="none">
                <a:solidFill>
                  <a:srgbClr val="FFFF00"/>
                </a:solidFill>
              </a:rPr>
            </a:br>
            <a:endParaRPr lang="en-US" sz="2200"/>
          </a:p>
        </p:txBody>
      </p:sp>
      <p:sp>
        <p:nvSpPr>
          <p:cNvPr id="10243" name="TextBox 2"/>
          <p:cNvSpPr txBox="1">
            <a:spLocks noChangeShapeType="1" noGrp="1"/>
          </p:cNvSpPr>
          <p:nvPr/>
        </p:nvSpPr>
        <p:spPr bwMode="auto">
          <a:xfrm>
            <a:off x="338136" y="981074"/>
            <a:ext cx="7978846" cy="36579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>
              <a:defRPr/>
            </a:pPr>
            <a:endParaRPr/>
          </a:p>
        </p:txBody>
      </p:sp>
      <p:sp>
        <p:nvSpPr>
          <p:cNvPr id="10245" name="TextBox 7"/>
          <p:cNvSpPr txBox="1">
            <a:spLocks noChangeShapeType="1" noGrp="1"/>
          </p:cNvSpPr>
          <p:nvPr/>
        </p:nvSpPr>
        <p:spPr bwMode="auto">
          <a:xfrm>
            <a:off x="-323850" y="333375"/>
            <a:ext cx="7127875" cy="36830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  <a:lvl6pPr defTabSz="914400">
              <a:defRPr lang="ru-RU" sz="1800"/>
            </a:lvl6pPr>
            <a:lvl7pPr defTabSz="914400">
              <a:defRPr lang="ru-RU" sz="1800"/>
            </a:lvl7pPr>
            <a:lvl8pPr defTabSz="914400">
              <a:defRPr lang="ru-RU" sz="1800"/>
            </a:lvl8pPr>
            <a:lvl9pPr defTabSz="914400">
              <a:defRPr lang="ru-RU" sz="1800"/>
            </a:lvl9pPr>
          </a:lstStyle>
          <a:p>
            <a:pPr marL="0" lvl="0" indent="0" algn="ctr" defTabSz="914400">
              <a:spcBef>
                <a:spcPts val="0"/>
              </a:spcBef>
              <a:buNone/>
              <a:defRPr/>
            </a:pPr>
            <a:r>
              <a:rPr lang="ru-RU" b="1" i="0" u="none">
                <a:solidFill>
                  <a:srgbClr val="002060"/>
                </a:solidFill>
                <a:latin typeface="Tahoma"/>
              </a:rPr>
              <a:t>                                                   </a:t>
            </a:r>
            <a:endParaRPr/>
          </a:p>
        </p:txBody>
      </p:sp>
      <p:pic>
        <p:nvPicPr>
          <p:cNvPr id="95188832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357186" y="333374"/>
            <a:ext cx="8419062" cy="45349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ChangeShapeType="1" noGrp="1"/>
          </p:cNvSpPr>
          <p:nvPr>
            <p:ph type="title"/>
          </p:nvPr>
        </p:nvSpPr>
        <p:spPr bwMode="auto">
          <a:xfrm flipH="0" flipV="0">
            <a:off x="490536" y="404811"/>
            <a:ext cx="8218486" cy="5777618"/>
          </a:xfrm>
          <a:prstGeom prst="rect">
            <a:avLst/>
          </a:prstGeom>
          <a:solidFill>
            <a:schemeClr val="accent1"/>
          </a:solidFill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1267" name="Объект 2"/>
          <p:cNvSpPr>
            <a:spLocks noChangeShapeType="1" noGrp="1"/>
          </p:cNvSpPr>
          <p:nvPr>
            <p:ph type="obj"/>
          </p:nvPr>
        </p:nvSpPr>
        <p:spPr bwMode="auto">
          <a:xfrm>
            <a:off x="468312" y="2349500"/>
            <a:ext cx="8229600" cy="40655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800" b="0" i="0">
                <a:solidFill>
                  <a:srgbClr val="404040"/>
                </a:solidFill>
                <a:latin typeface="Trebuchet MS"/>
              </a:defRPr>
            </a:lvl1pPr>
            <a:lvl2pPr marL="742950" indent="4572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600" b="0" i="0">
                <a:solidFill>
                  <a:srgbClr val="404040"/>
                </a:solidFill>
                <a:latin typeface="Trebuchet MS"/>
              </a:defRPr>
            </a:lvl2pPr>
            <a:lvl3pPr marL="1143000" indent="9144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400" b="0" i="0">
                <a:solidFill>
                  <a:srgbClr val="404040"/>
                </a:solidFill>
                <a:latin typeface="Trebuchet MS"/>
              </a:defRPr>
            </a:lvl3pPr>
            <a:lvl4pPr marL="1600200" indent="13716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4pPr>
            <a:lvl5pPr marL="2057400" indent="1828800" algn="l" defTabSz="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Char char=""/>
              <a:defRPr sz="1200" b="0" i="0">
                <a:solidFill>
                  <a:srgbClr val="404040"/>
                </a:solidFill>
                <a:latin typeface="Trebuchet MS"/>
              </a:defRPr>
            </a:lvl5pPr>
          </a:lstStyle>
          <a:p>
            <a:pPr>
              <a:defRPr/>
            </a:pPr>
            <a:endParaRPr/>
          </a:p>
        </p:txBody>
      </p:sp>
      <p:pic>
        <p:nvPicPr>
          <p:cNvPr id="199300564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662360" y="555624"/>
            <a:ext cx="7919861" cy="56268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65755236" name="Title Placeholder 1"/>
          <p:cNvSpPr>
            <a:spLocks noChangeShapeType="1" noGrp="1"/>
          </p:cNvSpPr>
          <p:nvPr>
            <p:ph type="title" idx="0"/>
          </p:nvPr>
        </p:nvSpPr>
        <p:spPr bwMode="auto">
          <a:xfrm>
            <a:off x="609599" y="609599"/>
            <a:ext cx="6348411" cy="1320799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r>
              <a:rPr lang="ru-RU"/>
              <a:t>Шаг 3 Подтвердить запись</a:t>
            </a:r>
            <a:endParaRPr/>
          </a:p>
        </p:txBody>
      </p:sp>
      <p:sp>
        <p:nvSpPr>
          <p:cNvPr id="307597730" name="Text Placeholder 2"/>
          <p:cNvSpPr>
            <a:spLocks noChangeShapeType="1" noGrp="1"/>
          </p:cNvSpPr>
          <p:nvPr>
            <p:ph type="body" idx="1"/>
          </p:nvPr>
        </p:nvSpPr>
        <p:spPr bwMode="auto">
          <a:xfrm>
            <a:off x="609599" y="2160586"/>
            <a:ext cx="6348411" cy="3881436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pic>
        <p:nvPicPr>
          <p:cNvPr id="18270325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0" flipH="0" flipV="0">
            <a:off x="388958" y="1367013"/>
            <a:ext cx="8281458" cy="50711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ChangeShapeType="1" noGrp="1"/>
          </p:cNvSpPr>
          <p:nvPr>
            <p:ph type="title"/>
          </p:nvPr>
        </p:nvSpPr>
        <p:spPr bwMode="auto">
          <a:xfrm>
            <a:off x="755649" y="5203472"/>
            <a:ext cx="7848600" cy="1008062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1pPr>
            <a:lvl2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2pPr>
            <a:lvl3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3pPr>
            <a:lvl4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4pPr>
            <a:lvl5pPr mar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600" b="0" i="0">
                <a:solidFill>
                  <a:schemeClr val="accent1"/>
                </a:solidFill>
                <a:latin typeface="Trebuchet MS"/>
              </a:defRPr>
            </a:lvl5pPr>
          </a:lstStyle>
          <a:p>
            <a:pPr>
              <a:defRPr/>
            </a:pPr>
            <a:r>
              <a:rPr sz="1100" b="1" i="0" u="none" spc="74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Справка</a:t>
            </a:r>
            <a:endParaRPr/>
          </a:p>
          <a:p>
            <a:pPr>
              <a:defRPr/>
            </a:pPr>
            <a:r>
              <a:rPr sz="1100" b="0" i="0" u="none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Министерство здравоохранения Московской области информирует Вас о том, что по проведенным в течение года исследованиям и осмотрам в личном кабинете на региональном портале Государственных услуг Московской области будет сформировано заключение о прохождении диспансеризации.</a:t>
            </a:r>
            <a:endParaRPr/>
          </a:p>
          <a:p>
            <a:pPr marL="0" lvl="0" indent="0" algn="ctr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226910624" name=""/>
          <p:cNvSpPr/>
          <p:nvPr/>
        </p:nvSpPr>
        <p:spPr bwMode="auto">
          <a:xfrm>
            <a:off x="1433325" y="1801035"/>
            <a:ext cx="6100995" cy="1203995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137308693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88958" y="502708"/>
            <a:ext cx="8475485" cy="45420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Аспект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ONLYOFFICE/7.2.1.36</Application>
  <DocSecurity>0</DocSecurity>
  <PresentationFormat/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Афанасьев В. С.</dc:creator>
  <cp:keywords/>
  <dc:description/>
  <dc:identifier/>
  <dc:language/>
  <cp:lastModifiedBy/>
  <cp:revision>270</cp:revision>
  <dcterms:created xsi:type="dcterms:W3CDTF">2005-02-28T18:11:00Z</dcterms:created>
  <dcterms:modified xsi:type="dcterms:W3CDTF">2024-08-01T12:48:59Z</dcterms:modified>
  <cp:category/>
  <cp:contentStatus/>
  <cp:version/>
</cp:coreProperties>
</file>